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7"/>
  </p:notesMasterIdLst>
  <p:handoutMasterIdLst>
    <p:handoutMasterId r:id="rId18"/>
  </p:handoutMasterIdLst>
  <p:sldIdLst>
    <p:sldId id="256" r:id="rId2"/>
    <p:sldId id="270" r:id="rId3"/>
    <p:sldId id="269" r:id="rId4"/>
    <p:sldId id="267" r:id="rId5"/>
    <p:sldId id="268" r:id="rId6"/>
    <p:sldId id="257" r:id="rId7"/>
    <p:sldId id="258" r:id="rId8"/>
    <p:sldId id="259" r:id="rId9"/>
    <p:sldId id="261" r:id="rId10"/>
    <p:sldId id="262" r:id="rId11"/>
    <p:sldId id="263" r:id="rId12"/>
    <p:sldId id="264"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15" autoAdjust="0"/>
  </p:normalViewPr>
  <p:slideViewPr>
    <p:cSldViewPr snapToGrid="0" snapToObjects="1">
      <p:cViewPr varScale="1">
        <p:scale>
          <a:sx n="65" d="100"/>
          <a:sy n="65" d="100"/>
        </p:scale>
        <p:origin x="-33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61B8C0-261E-F741-82F4-516DA885A1F6}" type="datetimeFigureOut">
              <a:rPr lang="en-US" smtClean="0"/>
              <a:t>12/7/20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73E2CD-6950-4641-B24C-1515B364F129}" type="slidenum">
              <a:rPr lang="en-US" smtClean="0"/>
              <a:t>‹#›</a:t>
            </a:fld>
            <a:endParaRPr lang="en-US"/>
          </a:p>
        </p:txBody>
      </p:sp>
    </p:spTree>
    <p:extLst>
      <p:ext uri="{BB962C8B-B14F-4D97-AF65-F5344CB8AC3E}">
        <p14:creationId xmlns:p14="http://schemas.microsoft.com/office/powerpoint/2010/main" val="1432593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64F2D-2457-684D-8A86-35EC254F6071}" type="datetimeFigureOut">
              <a:rPr lang="en-US" smtClean="0"/>
              <a:t>12/7/20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1EFC85-C4DA-7C4D-8D44-3AD63E9C4C89}" type="slidenum">
              <a:rPr lang="en-US" smtClean="0"/>
              <a:t>‹#›</a:t>
            </a:fld>
            <a:endParaRPr lang="en-US"/>
          </a:p>
        </p:txBody>
      </p:sp>
    </p:spTree>
    <p:extLst>
      <p:ext uri="{BB962C8B-B14F-4D97-AF65-F5344CB8AC3E}">
        <p14:creationId xmlns:p14="http://schemas.microsoft.com/office/powerpoint/2010/main" val="18484999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9E0A50-DDA8-1F46-8423-D0208513BB87}" type="datetime3">
              <a:rPr lang="en-US" smtClean="0"/>
              <a:t>7 December 2020</a:t>
            </a:fld>
            <a:endParaRPr lang="en-US"/>
          </a:p>
        </p:txBody>
      </p:sp>
      <p:sp>
        <p:nvSpPr>
          <p:cNvPr id="5" name="Footer Placeholder 4"/>
          <p:cNvSpPr>
            <a:spLocks noGrp="1"/>
          </p:cNvSpPr>
          <p:nvPr>
            <p:ph type="ftr" sz="quarter" idx="11"/>
          </p:nvPr>
        </p:nvSpPr>
        <p:spPr/>
        <p:txBody>
          <a:bodyPr/>
          <a:lstStyle/>
          <a:p>
            <a:r>
              <a:rPr lang="en-US" smtClean="0"/>
              <a:t>copyright   Kyle Jensen Architect</a:t>
            </a:r>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192823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226B9-2283-8242-9801-4C0522036310}" type="datetime3">
              <a:rPr lang="en-US" smtClean="0"/>
              <a:t>7 December 2020</a:t>
            </a:fld>
            <a:endParaRPr lang="en-US"/>
          </a:p>
        </p:txBody>
      </p:sp>
      <p:sp>
        <p:nvSpPr>
          <p:cNvPr id="5" name="Footer Placeholder 4"/>
          <p:cNvSpPr>
            <a:spLocks noGrp="1"/>
          </p:cNvSpPr>
          <p:nvPr>
            <p:ph type="ftr" sz="quarter" idx="11"/>
          </p:nvPr>
        </p:nvSpPr>
        <p:spPr/>
        <p:txBody>
          <a:bodyPr/>
          <a:lstStyle/>
          <a:p>
            <a:r>
              <a:rPr lang="en-US" smtClean="0"/>
              <a:t>copyright   Kyle Jensen Architect</a:t>
            </a:r>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336711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0927C-2C18-7449-ABC7-F1FAD7877490}" type="datetime3">
              <a:rPr lang="en-US" smtClean="0"/>
              <a:t>7 December 2020</a:t>
            </a:fld>
            <a:endParaRPr lang="en-US"/>
          </a:p>
        </p:txBody>
      </p:sp>
      <p:sp>
        <p:nvSpPr>
          <p:cNvPr id="5" name="Footer Placeholder 4"/>
          <p:cNvSpPr>
            <a:spLocks noGrp="1"/>
          </p:cNvSpPr>
          <p:nvPr>
            <p:ph type="ftr" sz="quarter" idx="11"/>
          </p:nvPr>
        </p:nvSpPr>
        <p:spPr/>
        <p:txBody>
          <a:bodyPr/>
          <a:lstStyle/>
          <a:p>
            <a:r>
              <a:rPr lang="en-US" smtClean="0"/>
              <a:t>copyright   Kyle Jensen Architect</a:t>
            </a:r>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296520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C3352-57E7-DE42-93F8-270C9387E9C4}" type="datetime3">
              <a:rPr lang="en-US" smtClean="0"/>
              <a:t>7 December 2020</a:t>
            </a:fld>
            <a:endParaRPr lang="en-US"/>
          </a:p>
        </p:txBody>
      </p:sp>
      <p:sp>
        <p:nvSpPr>
          <p:cNvPr id="5" name="Footer Placeholder 4"/>
          <p:cNvSpPr>
            <a:spLocks noGrp="1"/>
          </p:cNvSpPr>
          <p:nvPr>
            <p:ph type="ftr" sz="quarter" idx="11"/>
          </p:nvPr>
        </p:nvSpPr>
        <p:spPr/>
        <p:txBody>
          <a:bodyPr/>
          <a:lstStyle/>
          <a:p>
            <a:r>
              <a:rPr lang="en-US" smtClean="0"/>
              <a:t>copyright   Kyle Jensen Architect</a:t>
            </a:r>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267109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BDD27-1DEB-044B-A2BD-9312A15B12FE}" type="datetime3">
              <a:rPr lang="en-US" smtClean="0"/>
              <a:t>7 December 2020</a:t>
            </a:fld>
            <a:endParaRPr lang="en-US"/>
          </a:p>
        </p:txBody>
      </p:sp>
      <p:sp>
        <p:nvSpPr>
          <p:cNvPr id="5" name="Footer Placeholder 4"/>
          <p:cNvSpPr>
            <a:spLocks noGrp="1"/>
          </p:cNvSpPr>
          <p:nvPr>
            <p:ph type="ftr" sz="quarter" idx="11"/>
          </p:nvPr>
        </p:nvSpPr>
        <p:spPr/>
        <p:txBody>
          <a:bodyPr/>
          <a:lstStyle/>
          <a:p>
            <a:r>
              <a:rPr lang="en-US" smtClean="0"/>
              <a:t>copyright   Kyle Jensen Architect</a:t>
            </a:r>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351802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B6AB3-2480-734B-B0D1-E34056D0AC5B}" type="datetime3">
              <a:rPr lang="en-US" smtClean="0"/>
              <a:t>7 December 2020</a:t>
            </a:fld>
            <a:endParaRPr lang="en-US"/>
          </a:p>
        </p:txBody>
      </p:sp>
      <p:sp>
        <p:nvSpPr>
          <p:cNvPr id="6" name="Footer Placeholder 5"/>
          <p:cNvSpPr>
            <a:spLocks noGrp="1"/>
          </p:cNvSpPr>
          <p:nvPr>
            <p:ph type="ftr" sz="quarter" idx="11"/>
          </p:nvPr>
        </p:nvSpPr>
        <p:spPr/>
        <p:txBody>
          <a:bodyPr/>
          <a:lstStyle/>
          <a:p>
            <a:r>
              <a:rPr lang="en-US" smtClean="0"/>
              <a:t>copyright   Kyle Jensen Architect</a:t>
            </a:r>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108052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AC7C2-05AE-4D41-A1AB-FD4E843DFF5B}" type="datetime3">
              <a:rPr lang="en-US" smtClean="0"/>
              <a:t>7 December 2020</a:t>
            </a:fld>
            <a:endParaRPr lang="en-US"/>
          </a:p>
        </p:txBody>
      </p:sp>
      <p:sp>
        <p:nvSpPr>
          <p:cNvPr id="8" name="Footer Placeholder 7"/>
          <p:cNvSpPr>
            <a:spLocks noGrp="1"/>
          </p:cNvSpPr>
          <p:nvPr>
            <p:ph type="ftr" sz="quarter" idx="11"/>
          </p:nvPr>
        </p:nvSpPr>
        <p:spPr/>
        <p:txBody>
          <a:bodyPr/>
          <a:lstStyle/>
          <a:p>
            <a:r>
              <a:rPr lang="en-US" smtClean="0"/>
              <a:t>copyright   Kyle Jensen Architect</a:t>
            </a:r>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154893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A12F37-C1AE-444B-8A19-B54076F75363}" type="datetime3">
              <a:rPr lang="en-US" smtClean="0"/>
              <a:t>7 December 2020</a:t>
            </a:fld>
            <a:endParaRPr lang="en-US"/>
          </a:p>
        </p:txBody>
      </p:sp>
      <p:sp>
        <p:nvSpPr>
          <p:cNvPr id="4" name="Footer Placeholder 3"/>
          <p:cNvSpPr>
            <a:spLocks noGrp="1"/>
          </p:cNvSpPr>
          <p:nvPr>
            <p:ph type="ftr" sz="quarter" idx="11"/>
          </p:nvPr>
        </p:nvSpPr>
        <p:spPr/>
        <p:txBody>
          <a:bodyPr/>
          <a:lstStyle/>
          <a:p>
            <a:r>
              <a:rPr lang="en-US" smtClean="0"/>
              <a:t>copyright   Kyle Jensen Architect</a:t>
            </a:r>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411467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F4574-A313-A14C-A342-9F6F960CE730}" type="datetime3">
              <a:rPr lang="en-US" smtClean="0"/>
              <a:t>7 December 2020</a:t>
            </a:fld>
            <a:endParaRPr lang="en-US"/>
          </a:p>
        </p:txBody>
      </p:sp>
      <p:sp>
        <p:nvSpPr>
          <p:cNvPr id="3" name="Footer Placeholder 2"/>
          <p:cNvSpPr>
            <a:spLocks noGrp="1"/>
          </p:cNvSpPr>
          <p:nvPr>
            <p:ph type="ftr" sz="quarter" idx="11"/>
          </p:nvPr>
        </p:nvSpPr>
        <p:spPr/>
        <p:txBody>
          <a:bodyPr/>
          <a:lstStyle/>
          <a:p>
            <a:r>
              <a:rPr lang="en-US" smtClean="0"/>
              <a:t>copyright   Kyle Jensen Architect</a:t>
            </a:r>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422954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7C5F9-E0B0-8B42-AAFE-37AD1FE2F430}" type="datetime3">
              <a:rPr lang="en-US" smtClean="0"/>
              <a:t>7 December 2020</a:t>
            </a:fld>
            <a:endParaRPr lang="en-US"/>
          </a:p>
        </p:txBody>
      </p:sp>
      <p:sp>
        <p:nvSpPr>
          <p:cNvPr id="6" name="Footer Placeholder 5"/>
          <p:cNvSpPr>
            <a:spLocks noGrp="1"/>
          </p:cNvSpPr>
          <p:nvPr>
            <p:ph type="ftr" sz="quarter" idx="11"/>
          </p:nvPr>
        </p:nvSpPr>
        <p:spPr/>
        <p:txBody>
          <a:bodyPr/>
          <a:lstStyle/>
          <a:p>
            <a:r>
              <a:rPr lang="en-US" smtClean="0"/>
              <a:t>copyright   Kyle Jensen Architect</a:t>
            </a:r>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169306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2E0CB-368E-AC40-AD0A-C9745025551F}" type="datetime3">
              <a:rPr lang="en-US" smtClean="0"/>
              <a:t>7 December 2020</a:t>
            </a:fld>
            <a:endParaRPr lang="en-US"/>
          </a:p>
        </p:txBody>
      </p:sp>
      <p:sp>
        <p:nvSpPr>
          <p:cNvPr id="6" name="Footer Placeholder 5"/>
          <p:cNvSpPr>
            <a:spLocks noGrp="1"/>
          </p:cNvSpPr>
          <p:nvPr>
            <p:ph type="ftr" sz="quarter" idx="11"/>
          </p:nvPr>
        </p:nvSpPr>
        <p:spPr/>
        <p:txBody>
          <a:bodyPr/>
          <a:lstStyle/>
          <a:p>
            <a:r>
              <a:rPr lang="en-US" smtClean="0"/>
              <a:t>copyright   Kyle Jensen Architect</a:t>
            </a:r>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22654021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5C9DD-2D12-564F-A272-B4F5D2973D6F}" type="datetime3">
              <a:rPr lang="en-US" smtClean="0"/>
              <a:t>7 December 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Kyle Jensen Architect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7B0AA-AC8E-4463-ADAC-E87D09B82E4F}" type="slidenum">
              <a:rPr lang="en-US" smtClean="0"/>
              <a:t>‹#›</a:t>
            </a:fld>
            <a:endParaRPr lang="en-US"/>
          </a:p>
        </p:txBody>
      </p:sp>
    </p:spTree>
    <p:extLst>
      <p:ext uri="{BB962C8B-B14F-4D97-AF65-F5344CB8AC3E}">
        <p14:creationId xmlns:p14="http://schemas.microsoft.com/office/powerpoint/2010/main" val="180764354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02012"/>
            <a:ext cx="7772400" cy="1470025"/>
          </a:xfrm>
        </p:spPr>
        <p:txBody>
          <a:bodyPr>
            <a:normAutofit fontScale="90000"/>
          </a:bodyPr>
          <a:lstStyle/>
          <a:p>
            <a:r>
              <a:rPr lang="en-US" sz="2700" dirty="0" smtClean="0"/>
              <a:t>Introduction to </a:t>
            </a:r>
            <a:br>
              <a:rPr lang="en-US" sz="2700" dirty="0" smtClean="0"/>
            </a:br>
            <a:r>
              <a:rPr lang="en-US" sz="4800" dirty="0" smtClean="0"/>
              <a:t>The Periphyton Roo</a:t>
            </a:r>
            <a:r>
              <a:rPr lang="en-US" sz="4000" dirty="0" smtClean="0"/>
              <a:t>f</a:t>
            </a:r>
            <a:br>
              <a:rPr lang="en-US" sz="4000" dirty="0" smtClean="0"/>
            </a:br>
            <a:r>
              <a:rPr lang="en-US" sz="2000" dirty="0" smtClean="0"/>
              <a:t>A Regenerative Technology </a:t>
            </a:r>
            <a:endParaRPr lang="en-US" sz="2000" dirty="0"/>
          </a:p>
        </p:txBody>
      </p:sp>
      <p:sp>
        <p:nvSpPr>
          <p:cNvPr id="3" name="Subtitle 2"/>
          <p:cNvSpPr>
            <a:spLocks noGrp="1"/>
          </p:cNvSpPr>
          <p:nvPr>
            <p:ph type="subTitle" idx="1"/>
          </p:nvPr>
        </p:nvSpPr>
        <p:spPr>
          <a:xfrm>
            <a:off x="1371600" y="3106682"/>
            <a:ext cx="6400800" cy="1752600"/>
          </a:xfrm>
        </p:spPr>
        <p:txBody>
          <a:bodyPr>
            <a:normAutofit fontScale="85000" lnSpcReduction="20000"/>
          </a:bodyPr>
          <a:lstStyle/>
          <a:p>
            <a:r>
              <a:rPr lang="en-US" dirty="0" smtClean="0"/>
              <a:t>An Energy Saving Building Envelope Featuring Meaningful Regenerative Aquatic Ecosystem Impacts </a:t>
            </a:r>
          </a:p>
          <a:p>
            <a:r>
              <a:rPr lang="en-US" sz="1400" dirty="0" smtClean="0"/>
              <a:t>System Features</a:t>
            </a:r>
            <a:r>
              <a:rPr lang="en-US" sz="1400" dirty="0"/>
              <a:t>:</a:t>
            </a:r>
            <a:endParaRPr lang="en-US" sz="1400" dirty="0" smtClean="0"/>
          </a:p>
          <a:p>
            <a:r>
              <a:rPr lang="en-US" sz="1400" dirty="0" smtClean="0"/>
              <a:t>Nutrient Removal, Oxygenation, CO2 Uptake, Heavy Metal Uptake, Water Purification, Aquatic Organism Water Conditioning, Soil Bank Fortification and Nutrient Removal Trading Credit Revenue</a:t>
            </a:r>
            <a:endParaRPr lang="en-US" sz="1400" dirty="0"/>
          </a:p>
        </p:txBody>
      </p:sp>
      <p:sp>
        <p:nvSpPr>
          <p:cNvPr id="4" name="Date Placeholder 3"/>
          <p:cNvSpPr>
            <a:spLocks noGrp="1"/>
          </p:cNvSpPr>
          <p:nvPr>
            <p:ph type="dt" sz="half" idx="10"/>
          </p:nvPr>
        </p:nvSpPr>
        <p:spPr/>
        <p:txBody>
          <a:bodyPr/>
          <a:lstStyle/>
          <a:p>
            <a:fld id="{639C82FF-F400-694C-8360-5B1E608017ED}" type="datetime3">
              <a:rPr lang="en-US" smtClean="0"/>
              <a:t>7 December 2020</a:t>
            </a:fld>
            <a:endParaRPr lang="en-US"/>
          </a:p>
        </p:txBody>
      </p:sp>
      <p:sp>
        <p:nvSpPr>
          <p:cNvPr id="5" name="Footer Placeholder 4"/>
          <p:cNvSpPr>
            <a:spLocks noGrp="1"/>
          </p:cNvSpPr>
          <p:nvPr>
            <p:ph type="ftr" sz="quarter" idx="11"/>
          </p:nvPr>
        </p:nvSpPr>
        <p:spPr/>
        <p:txBody>
          <a:bodyPr/>
          <a:lstStyle/>
          <a:p>
            <a:r>
              <a:rPr lang="en-US" smtClean="0"/>
              <a:t>copyright   Kyle Jensen Architect</a:t>
            </a:r>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1</a:t>
            </a:fld>
            <a:endParaRPr lang="en-US"/>
          </a:p>
        </p:txBody>
      </p:sp>
    </p:spTree>
    <p:extLst>
      <p:ext uri="{BB962C8B-B14F-4D97-AF65-F5344CB8AC3E}">
        <p14:creationId xmlns:p14="http://schemas.microsoft.com/office/powerpoint/2010/main" val="2438382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Harvesting Periphyton</a:t>
            </a:r>
            <a:br>
              <a:rPr lang="en-US" sz="3200" dirty="0" smtClean="0"/>
            </a:br>
            <a:r>
              <a:rPr lang="en-US" sz="1300" dirty="0" smtClean="0"/>
              <a:t>Prior to harvesting, the Periphyton Culture is drained for 1-2 hours to dewater the biomass</a:t>
            </a:r>
            <a:endParaRPr lang="en-US" sz="1300" dirty="0"/>
          </a:p>
        </p:txBody>
      </p:sp>
      <p:pic>
        <p:nvPicPr>
          <p:cNvPr id="4" name="Content Placeholder 3" descr="Periphyton Roof 6.jpg"/>
          <p:cNvPicPr>
            <a:picLocks noGrp="1" noChangeAspect="1"/>
          </p:cNvPicPr>
          <p:nvPr>
            <p:ph idx="1"/>
          </p:nvPr>
        </p:nvPicPr>
        <p:blipFill>
          <a:blip r:embed="rId2" cstate="print">
            <a:extLst>
              <a:ext uri="{28A0092B-C50C-407E-A947-70E740481C1C}">
                <a14:useLocalDpi xmlns:a14="http://schemas.microsoft.com/office/drawing/2010/main" val="0"/>
              </a:ext>
            </a:extLst>
          </a:blip>
          <a:srcRect l="2204" r="2204"/>
          <a:stretch>
            <a:fillRect/>
          </a:stretch>
        </p:blipFill>
        <p:spPr/>
      </p:pic>
      <p:sp>
        <p:nvSpPr>
          <p:cNvPr id="8" name="TextBox 7"/>
          <p:cNvSpPr txBox="1"/>
          <p:nvPr/>
        </p:nvSpPr>
        <p:spPr>
          <a:xfrm>
            <a:off x="726965" y="1761128"/>
            <a:ext cx="2452414" cy="646331"/>
          </a:xfrm>
          <a:prstGeom prst="rect">
            <a:avLst/>
          </a:prstGeom>
          <a:noFill/>
        </p:spPr>
        <p:txBody>
          <a:bodyPr wrap="square" rtlCol="0">
            <a:spAutoFit/>
          </a:bodyPr>
          <a:lstStyle/>
          <a:p>
            <a:r>
              <a:rPr lang="en-US" sz="1200" dirty="0"/>
              <a:t>Periphyton Algae Squeegeed off the culture surface, over the Harvest Chute, into the Biomass </a:t>
            </a:r>
            <a:r>
              <a:rPr lang="en-US" sz="1200" dirty="0" smtClean="0"/>
              <a:t>Gutter  </a:t>
            </a:r>
            <a:endParaRPr lang="en-US" sz="1200" dirty="0"/>
          </a:p>
        </p:txBody>
      </p:sp>
      <p:sp>
        <p:nvSpPr>
          <p:cNvPr id="9" name="TextBox 8"/>
          <p:cNvSpPr txBox="1"/>
          <p:nvPr/>
        </p:nvSpPr>
        <p:spPr>
          <a:xfrm>
            <a:off x="4588211" y="5366547"/>
            <a:ext cx="1095322" cy="307777"/>
          </a:xfrm>
          <a:prstGeom prst="rect">
            <a:avLst/>
          </a:prstGeom>
          <a:noFill/>
        </p:spPr>
        <p:txBody>
          <a:bodyPr wrap="none" rtlCol="0">
            <a:spAutoFit/>
          </a:bodyPr>
          <a:lstStyle/>
          <a:p>
            <a:r>
              <a:rPr lang="en-US" sz="1400" dirty="0" smtClean="0"/>
              <a:t>2 Cell Gutter</a:t>
            </a:r>
            <a:endParaRPr lang="en-US" sz="1400" dirty="0"/>
          </a:p>
        </p:txBody>
      </p:sp>
      <p:sp>
        <p:nvSpPr>
          <p:cNvPr id="10" name="TextBox 9"/>
          <p:cNvSpPr txBox="1"/>
          <p:nvPr/>
        </p:nvSpPr>
        <p:spPr>
          <a:xfrm>
            <a:off x="5846949" y="1536349"/>
            <a:ext cx="2667625" cy="1015663"/>
          </a:xfrm>
          <a:prstGeom prst="rect">
            <a:avLst/>
          </a:prstGeom>
          <a:noFill/>
        </p:spPr>
        <p:txBody>
          <a:bodyPr wrap="square" rtlCol="0">
            <a:spAutoFit/>
          </a:bodyPr>
          <a:lstStyle/>
          <a:p>
            <a:r>
              <a:rPr lang="en-US" sz="1200" dirty="0" smtClean="0"/>
              <a:t>I work with Team Wyachi Robotics on the design and fabrication of Periphyton Harvester Systems.  Wyachi has extensive robotic experience and is a global leader in Robotic competition.</a:t>
            </a:r>
            <a:endParaRPr lang="en-US" sz="1200" dirty="0"/>
          </a:p>
        </p:txBody>
      </p:sp>
      <p:sp>
        <p:nvSpPr>
          <p:cNvPr id="13" name="TextBox 12"/>
          <p:cNvSpPr txBox="1"/>
          <p:nvPr/>
        </p:nvSpPr>
        <p:spPr>
          <a:xfrm>
            <a:off x="557032" y="4418184"/>
            <a:ext cx="1197764" cy="276999"/>
          </a:xfrm>
          <a:prstGeom prst="rect">
            <a:avLst/>
          </a:prstGeom>
          <a:noFill/>
        </p:spPr>
        <p:txBody>
          <a:bodyPr wrap="none" rtlCol="0">
            <a:spAutoFit/>
          </a:bodyPr>
          <a:lstStyle/>
          <a:p>
            <a:r>
              <a:rPr lang="en-US" sz="1200" dirty="0" smtClean="0"/>
              <a:t>Harvest Carriage</a:t>
            </a:r>
          </a:p>
        </p:txBody>
      </p:sp>
      <p:sp>
        <p:nvSpPr>
          <p:cNvPr id="14" name="Date Placeholder 13"/>
          <p:cNvSpPr>
            <a:spLocks noGrp="1"/>
          </p:cNvSpPr>
          <p:nvPr>
            <p:ph type="dt" sz="half" idx="10"/>
          </p:nvPr>
        </p:nvSpPr>
        <p:spPr/>
        <p:txBody>
          <a:bodyPr/>
          <a:lstStyle/>
          <a:p>
            <a:fld id="{6DE62F3E-7DDA-3D47-8046-46DACFFFDEA5}" type="datetime3">
              <a:rPr lang="en-US" smtClean="0"/>
              <a:t>7 December 2020</a:t>
            </a:fld>
            <a:endParaRPr lang="en-US"/>
          </a:p>
        </p:txBody>
      </p:sp>
      <p:sp>
        <p:nvSpPr>
          <p:cNvPr id="15" name="Footer Placeholder 14"/>
          <p:cNvSpPr>
            <a:spLocks noGrp="1"/>
          </p:cNvSpPr>
          <p:nvPr>
            <p:ph type="ftr" sz="quarter" idx="11"/>
          </p:nvPr>
        </p:nvSpPr>
        <p:spPr/>
        <p:txBody>
          <a:bodyPr/>
          <a:lstStyle/>
          <a:p>
            <a:r>
              <a:rPr lang="en-US" smtClean="0"/>
              <a:t>copyright   Kyle Jensen Architect</a:t>
            </a:r>
            <a:endParaRPr lang="en-US"/>
          </a:p>
        </p:txBody>
      </p:sp>
      <p:sp>
        <p:nvSpPr>
          <p:cNvPr id="16" name="Slide Number Placeholder 15"/>
          <p:cNvSpPr>
            <a:spLocks noGrp="1"/>
          </p:cNvSpPr>
          <p:nvPr>
            <p:ph type="sldNum" sz="quarter" idx="12"/>
          </p:nvPr>
        </p:nvSpPr>
        <p:spPr/>
        <p:txBody>
          <a:bodyPr/>
          <a:lstStyle/>
          <a:p>
            <a:fld id="{2D57B0AA-AC8E-4463-ADAC-E87D09B82E4F}" type="slidenum">
              <a:rPr lang="en-US" smtClean="0"/>
              <a:t>10</a:t>
            </a:fld>
            <a:endParaRPr lang="en-US"/>
          </a:p>
        </p:txBody>
      </p:sp>
      <p:sp>
        <p:nvSpPr>
          <p:cNvPr id="18" name="TextBox 17"/>
          <p:cNvSpPr txBox="1"/>
          <p:nvPr/>
        </p:nvSpPr>
        <p:spPr>
          <a:xfrm>
            <a:off x="457200" y="2699883"/>
            <a:ext cx="1511516" cy="461665"/>
          </a:xfrm>
          <a:prstGeom prst="rect">
            <a:avLst/>
          </a:prstGeom>
          <a:noFill/>
        </p:spPr>
        <p:txBody>
          <a:bodyPr wrap="square" rtlCol="0">
            <a:spAutoFit/>
          </a:bodyPr>
          <a:lstStyle/>
          <a:p>
            <a:r>
              <a:rPr lang="en-US" sz="1200" dirty="0" smtClean="0"/>
              <a:t>Low Voltage Leak Detection System  </a:t>
            </a:r>
            <a:endParaRPr lang="en-US" sz="1200" dirty="0"/>
          </a:p>
        </p:txBody>
      </p:sp>
      <p:cxnSp>
        <p:nvCxnSpPr>
          <p:cNvPr id="20" name="Straight Arrow Connector 19"/>
          <p:cNvCxnSpPr/>
          <p:nvPr/>
        </p:nvCxnSpPr>
        <p:spPr>
          <a:xfrm>
            <a:off x="1754796" y="2862158"/>
            <a:ext cx="910480" cy="0"/>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31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117"/>
          </a:xfrm>
        </p:spPr>
        <p:txBody>
          <a:bodyPr>
            <a:normAutofit/>
          </a:bodyPr>
          <a:lstStyle/>
          <a:p>
            <a:r>
              <a:rPr lang="en-US" sz="2400" dirty="0" smtClean="0"/>
              <a:t>2 Cell Gutter</a:t>
            </a:r>
            <a:endParaRPr lang="en-US" sz="2400" dirty="0"/>
          </a:p>
        </p:txBody>
      </p:sp>
      <p:pic>
        <p:nvPicPr>
          <p:cNvPr id="6" name="Content Placeholder 5" descr="Periphyton Roof 8.jpg"/>
          <p:cNvPicPr>
            <a:picLocks noGrp="1" noChangeAspect="1"/>
          </p:cNvPicPr>
          <p:nvPr>
            <p:ph idx="1"/>
          </p:nvPr>
        </p:nvPicPr>
        <p:blipFill>
          <a:blip r:embed="rId2" cstate="print">
            <a:extLst>
              <a:ext uri="{28A0092B-C50C-407E-A947-70E740481C1C}">
                <a14:useLocalDpi xmlns:a14="http://schemas.microsoft.com/office/drawing/2010/main" val="0"/>
              </a:ext>
            </a:extLst>
          </a:blip>
          <a:srcRect l="2204" r="2204"/>
          <a:stretch>
            <a:fillRect/>
          </a:stretch>
        </p:blipFill>
        <p:spPr>
          <a:xfrm>
            <a:off x="590296" y="1622126"/>
            <a:ext cx="7691738" cy="4622299"/>
          </a:xfrm>
        </p:spPr>
      </p:pic>
      <p:sp>
        <p:nvSpPr>
          <p:cNvPr id="7" name="TextBox 6"/>
          <p:cNvSpPr txBox="1"/>
          <p:nvPr/>
        </p:nvSpPr>
        <p:spPr>
          <a:xfrm>
            <a:off x="590296" y="4326207"/>
            <a:ext cx="3613327" cy="1600438"/>
          </a:xfrm>
          <a:prstGeom prst="rect">
            <a:avLst/>
          </a:prstGeom>
          <a:noFill/>
        </p:spPr>
        <p:txBody>
          <a:bodyPr wrap="square" rtlCol="0">
            <a:spAutoFit/>
          </a:bodyPr>
          <a:lstStyle/>
          <a:p>
            <a:r>
              <a:rPr lang="en-US" sz="1400" dirty="0" smtClean="0"/>
              <a:t>A 2 Cell Gutter allows water to flow in the Floways not being harvested.  The Harvest Chute is deployed by the Carriage after the culture is dewatered to convey Biomass from the Floway into the Biomass Gutter.  The Harvest Carriage has a Scraper, not shown, that conveys biomass in the Harvest gutter to the Harvest Drain Pipes.</a:t>
            </a:r>
            <a:endParaRPr lang="en-US" sz="1400" dirty="0"/>
          </a:p>
        </p:txBody>
      </p:sp>
      <p:sp>
        <p:nvSpPr>
          <p:cNvPr id="8" name="Date Placeholder 7"/>
          <p:cNvSpPr>
            <a:spLocks noGrp="1"/>
          </p:cNvSpPr>
          <p:nvPr>
            <p:ph type="dt" sz="half" idx="10"/>
          </p:nvPr>
        </p:nvSpPr>
        <p:spPr/>
        <p:txBody>
          <a:bodyPr/>
          <a:lstStyle/>
          <a:p>
            <a:fld id="{0F2FA0C4-2724-9D4F-B0AA-00D8ADE3EF9C}" type="datetime3">
              <a:rPr lang="en-US" smtClean="0"/>
              <a:t>7 December 2020</a:t>
            </a:fld>
            <a:endParaRPr lang="en-US"/>
          </a:p>
        </p:txBody>
      </p:sp>
      <p:sp>
        <p:nvSpPr>
          <p:cNvPr id="9" name="Footer Placeholder 8"/>
          <p:cNvSpPr>
            <a:spLocks noGrp="1"/>
          </p:cNvSpPr>
          <p:nvPr>
            <p:ph type="ftr" sz="quarter" idx="11"/>
          </p:nvPr>
        </p:nvSpPr>
        <p:spPr/>
        <p:txBody>
          <a:bodyPr/>
          <a:lstStyle/>
          <a:p>
            <a:r>
              <a:rPr lang="en-US" smtClean="0"/>
              <a:t>copyright   Kyle Jensen Architect</a:t>
            </a:r>
            <a:endParaRPr lang="en-US"/>
          </a:p>
        </p:txBody>
      </p:sp>
      <p:sp>
        <p:nvSpPr>
          <p:cNvPr id="10" name="Slide Number Placeholder 9"/>
          <p:cNvSpPr>
            <a:spLocks noGrp="1"/>
          </p:cNvSpPr>
          <p:nvPr>
            <p:ph type="sldNum" sz="quarter" idx="12"/>
          </p:nvPr>
        </p:nvSpPr>
        <p:spPr/>
        <p:txBody>
          <a:bodyPr/>
          <a:lstStyle/>
          <a:p>
            <a:fld id="{2D57B0AA-AC8E-4463-ADAC-E87D09B82E4F}" type="slidenum">
              <a:rPr lang="en-US" smtClean="0"/>
              <a:t>11</a:t>
            </a:fld>
            <a:endParaRPr lang="en-US"/>
          </a:p>
        </p:txBody>
      </p:sp>
      <p:sp>
        <p:nvSpPr>
          <p:cNvPr id="11" name="TextBox 10"/>
          <p:cNvSpPr txBox="1"/>
          <p:nvPr/>
        </p:nvSpPr>
        <p:spPr>
          <a:xfrm>
            <a:off x="590296" y="1136191"/>
            <a:ext cx="2313454" cy="276999"/>
          </a:xfrm>
          <a:prstGeom prst="rect">
            <a:avLst/>
          </a:prstGeom>
          <a:noFill/>
        </p:spPr>
        <p:txBody>
          <a:bodyPr wrap="none" rtlCol="0">
            <a:spAutoFit/>
          </a:bodyPr>
          <a:lstStyle/>
          <a:p>
            <a:r>
              <a:rPr lang="en-US" sz="1200" dirty="0" smtClean="0"/>
              <a:t>Sika Sarnafil Custom Rib Extrusion</a:t>
            </a:r>
            <a:endParaRPr lang="en-US" sz="1200" dirty="0"/>
          </a:p>
        </p:txBody>
      </p:sp>
      <p:cxnSp>
        <p:nvCxnSpPr>
          <p:cNvPr id="13" name="Straight Arrow Connector 12"/>
          <p:cNvCxnSpPr/>
          <p:nvPr/>
        </p:nvCxnSpPr>
        <p:spPr>
          <a:xfrm>
            <a:off x="3014088" y="1270083"/>
            <a:ext cx="1109041" cy="849703"/>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46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Harvester On Carriage in Indexing Mode with Squeegee Raised and Chute Retracted</a:t>
            </a:r>
            <a:endParaRPr lang="en-US" sz="1800" dirty="0"/>
          </a:p>
        </p:txBody>
      </p:sp>
      <p:pic>
        <p:nvPicPr>
          <p:cNvPr id="4" name="Content Placeholder 3" descr="Periphyton Roof 9.jpg"/>
          <p:cNvPicPr>
            <a:picLocks noGrp="1" noChangeAspect="1"/>
          </p:cNvPicPr>
          <p:nvPr>
            <p:ph idx="1"/>
          </p:nvPr>
        </p:nvPicPr>
        <p:blipFill>
          <a:blip r:embed="rId2" cstate="print">
            <a:extLst>
              <a:ext uri="{28A0092B-C50C-407E-A947-70E740481C1C}">
                <a14:useLocalDpi xmlns:a14="http://schemas.microsoft.com/office/drawing/2010/main" val="0"/>
              </a:ext>
            </a:extLst>
          </a:blip>
          <a:srcRect l="2204" r="2204"/>
          <a:stretch>
            <a:fillRect/>
          </a:stretch>
        </p:blipFill>
        <p:spPr/>
      </p:pic>
      <p:sp>
        <p:nvSpPr>
          <p:cNvPr id="5" name="Date Placeholder 4"/>
          <p:cNvSpPr>
            <a:spLocks noGrp="1"/>
          </p:cNvSpPr>
          <p:nvPr>
            <p:ph type="dt" sz="half" idx="10"/>
          </p:nvPr>
        </p:nvSpPr>
        <p:spPr/>
        <p:txBody>
          <a:bodyPr/>
          <a:lstStyle/>
          <a:p>
            <a:fld id="{E6ADF067-D40F-5547-AB7A-4D414FED7300}" type="datetime3">
              <a:rPr lang="en-US" smtClean="0"/>
              <a:t>7 December 2020</a:t>
            </a:fld>
            <a:endParaRPr lang="en-US"/>
          </a:p>
        </p:txBody>
      </p:sp>
      <p:sp>
        <p:nvSpPr>
          <p:cNvPr id="6" name="Footer Placeholder 5"/>
          <p:cNvSpPr>
            <a:spLocks noGrp="1"/>
          </p:cNvSpPr>
          <p:nvPr>
            <p:ph type="ftr" sz="quarter" idx="11"/>
          </p:nvPr>
        </p:nvSpPr>
        <p:spPr/>
        <p:txBody>
          <a:bodyPr/>
          <a:lstStyle/>
          <a:p>
            <a:r>
              <a:rPr lang="en-US" smtClean="0"/>
              <a:t>copyright   Kyle Jensen Architect</a:t>
            </a:r>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12</a:t>
            </a:fld>
            <a:endParaRPr lang="en-US"/>
          </a:p>
        </p:txBody>
      </p:sp>
    </p:spTree>
    <p:extLst>
      <p:ext uri="{BB962C8B-B14F-4D97-AF65-F5344CB8AC3E}">
        <p14:creationId xmlns:p14="http://schemas.microsoft.com/office/powerpoint/2010/main" val="397230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Sika Sarnafil “Dacor Profile #0331</a:t>
            </a:r>
            <a:br>
              <a:rPr lang="en-US" sz="2000" dirty="0" smtClean="0"/>
            </a:br>
            <a:r>
              <a:rPr lang="en-US" sz="1300" dirty="0" smtClean="0"/>
              <a:t>Sika is a widely used premium roofing system.  The textured version of this product was tested in situ for 3 years in Periphyton Culture with no discernable wear.  Algal biomass is a natural lubricant so harvesting is gentle on the membrane.  Biomass and water shades the roof from UV almost all the time.  At the time of this testing Sika was optimistic they would warranty the Roofing system in this application.  A Custom Batten must be extruded for the Periphyton Roof Floway separation. </a:t>
            </a:r>
            <a:endParaRPr lang="en-US" sz="1300" dirty="0"/>
          </a:p>
        </p:txBody>
      </p:sp>
      <p:pic>
        <p:nvPicPr>
          <p:cNvPr id="7" name="Content Placeholder 6" descr="Sika Roofing Tested for A Periphyto Roof.jpg"/>
          <p:cNvPicPr>
            <a:picLocks noGrp="1" noChangeAspect="1"/>
          </p:cNvPicPr>
          <p:nvPr>
            <p:ph idx="1"/>
          </p:nvPr>
        </p:nvPicPr>
        <p:blipFill>
          <a:blip r:embed="rId2" cstate="print">
            <a:extLst>
              <a:ext uri="{28A0092B-C50C-407E-A947-70E740481C1C}">
                <a14:useLocalDpi xmlns:a14="http://schemas.microsoft.com/office/drawing/2010/main" val="0"/>
              </a:ext>
            </a:extLst>
          </a:blip>
          <a:srcRect l="-21572" r="-21572"/>
          <a:stretch>
            <a:fillRect/>
          </a:stretch>
        </p:blipFill>
        <p:spPr>
          <a:xfrm>
            <a:off x="317500" y="2084294"/>
            <a:ext cx="8202083" cy="3639670"/>
          </a:xfrm>
        </p:spPr>
      </p:pic>
      <p:sp>
        <p:nvSpPr>
          <p:cNvPr id="8" name="Date Placeholder 7"/>
          <p:cNvSpPr>
            <a:spLocks noGrp="1"/>
          </p:cNvSpPr>
          <p:nvPr>
            <p:ph type="dt" sz="half" idx="10"/>
          </p:nvPr>
        </p:nvSpPr>
        <p:spPr/>
        <p:txBody>
          <a:bodyPr/>
          <a:lstStyle/>
          <a:p>
            <a:fld id="{B3470484-85B9-E64C-9A45-50CE296839FE}" type="datetime3">
              <a:rPr lang="en-US" smtClean="0"/>
              <a:t>7 December 2020</a:t>
            </a:fld>
            <a:endParaRPr lang="en-US"/>
          </a:p>
        </p:txBody>
      </p:sp>
      <p:sp>
        <p:nvSpPr>
          <p:cNvPr id="9" name="Footer Placeholder 8"/>
          <p:cNvSpPr>
            <a:spLocks noGrp="1"/>
          </p:cNvSpPr>
          <p:nvPr>
            <p:ph type="ftr" sz="quarter" idx="11"/>
          </p:nvPr>
        </p:nvSpPr>
        <p:spPr/>
        <p:txBody>
          <a:bodyPr/>
          <a:lstStyle/>
          <a:p>
            <a:r>
              <a:rPr lang="en-US" smtClean="0"/>
              <a:t>copyright   Kyle Jensen Architect</a:t>
            </a:r>
            <a:endParaRPr lang="en-US"/>
          </a:p>
        </p:txBody>
      </p:sp>
      <p:sp>
        <p:nvSpPr>
          <p:cNvPr id="10" name="Slide Number Placeholder 9"/>
          <p:cNvSpPr>
            <a:spLocks noGrp="1"/>
          </p:cNvSpPr>
          <p:nvPr>
            <p:ph type="sldNum" sz="quarter" idx="12"/>
          </p:nvPr>
        </p:nvSpPr>
        <p:spPr/>
        <p:txBody>
          <a:bodyPr/>
          <a:lstStyle/>
          <a:p>
            <a:fld id="{2D57B0AA-AC8E-4463-ADAC-E87D09B82E4F}" type="slidenum">
              <a:rPr lang="en-US" smtClean="0"/>
              <a:t>13</a:t>
            </a:fld>
            <a:endParaRPr lang="en-US"/>
          </a:p>
        </p:txBody>
      </p:sp>
    </p:spTree>
    <p:extLst>
      <p:ext uri="{BB962C8B-B14F-4D97-AF65-F5344CB8AC3E}">
        <p14:creationId xmlns:p14="http://schemas.microsoft.com/office/powerpoint/2010/main" val="422498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Articulated Harvest Transfer Chute</a:t>
            </a:r>
            <a:endParaRPr lang="en-US" sz="2400" dirty="0"/>
          </a:p>
        </p:txBody>
      </p:sp>
      <p:pic>
        <p:nvPicPr>
          <p:cNvPr id="7" name="Content Placeholder 6" descr="Periphyton Roof 10.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5728" t="41904" r="55957" b="23822"/>
          <a:stretch/>
        </p:blipFill>
        <p:spPr>
          <a:xfrm>
            <a:off x="1028546" y="1471176"/>
            <a:ext cx="4489828" cy="4467803"/>
          </a:xfrm>
        </p:spPr>
      </p:pic>
      <p:sp>
        <p:nvSpPr>
          <p:cNvPr id="4" name="Date Placeholder 3"/>
          <p:cNvSpPr>
            <a:spLocks noGrp="1"/>
          </p:cNvSpPr>
          <p:nvPr>
            <p:ph type="dt" sz="half" idx="10"/>
          </p:nvPr>
        </p:nvSpPr>
        <p:spPr/>
        <p:txBody>
          <a:bodyPr/>
          <a:lstStyle/>
          <a:p>
            <a:fld id="{15C5C4E9-558E-5B41-8F62-2E26401263B4}" type="datetime3">
              <a:rPr lang="en-US" smtClean="0"/>
              <a:t>7 December 2020</a:t>
            </a:fld>
            <a:endParaRPr lang="en-US"/>
          </a:p>
        </p:txBody>
      </p:sp>
      <p:sp>
        <p:nvSpPr>
          <p:cNvPr id="5" name="Footer Placeholder 4"/>
          <p:cNvSpPr>
            <a:spLocks noGrp="1"/>
          </p:cNvSpPr>
          <p:nvPr>
            <p:ph type="ftr" sz="quarter" idx="11"/>
          </p:nvPr>
        </p:nvSpPr>
        <p:spPr/>
        <p:txBody>
          <a:bodyPr/>
          <a:lstStyle/>
          <a:p>
            <a:r>
              <a:rPr lang="en-US" smtClean="0"/>
              <a:t>copyright   Kyle Jensen Architect</a:t>
            </a:r>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14</a:t>
            </a:fld>
            <a:endParaRPr lang="en-US"/>
          </a:p>
        </p:txBody>
      </p:sp>
      <p:sp>
        <p:nvSpPr>
          <p:cNvPr id="8" name="TextBox 7"/>
          <p:cNvSpPr txBox="1"/>
          <p:nvPr/>
        </p:nvSpPr>
        <p:spPr>
          <a:xfrm>
            <a:off x="6019801" y="1618908"/>
            <a:ext cx="2807810" cy="1169551"/>
          </a:xfrm>
          <a:prstGeom prst="rect">
            <a:avLst/>
          </a:prstGeom>
          <a:noFill/>
        </p:spPr>
        <p:txBody>
          <a:bodyPr wrap="square" rtlCol="0">
            <a:spAutoFit/>
          </a:bodyPr>
          <a:lstStyle/>
          <a:p>
            <a:r>
              <a:rPr lang="en-US" sz="1400" dirty="0" smtClean="0"/>
              <a:t>The Harvester Carriage has an Articulated Chute that is deployed on a dewatered Floway to convey the dewatered biomass over the treated water outflow.</a:t>
            </a:r>
            <a:endParaRPr lang="en-US" sz="1400" dirty="0"/>
          </a:p>
        </p:txBody>
      </p:sp>
      <p:cxnSp>
        <p:nvCxnSpPr>
          <p:cNvPr id="11" name="Straight Arrow Connector 10"/>
          <p:cNvCxnSpPr/>
          <p:nvPr/>
        </p:nvCxnSpPr>
        <p:spPr>
          <a:xfrm flipH="1">
            <a:off x="2590800" y="1949845"/>
            <a:ext cx="3240610" cy="1359526"/>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07177" y="5366547"/>
            <a:ext cx="957263" cy="276999"/>
          </a:xfrm>
          <a:prstGeom prst="rect">
            <a:avLst/>
          </a:prstGeom>
          <a:noFill/>
        </p:spPr>
        <p:txBody>
          <a:bodyPr wrap="none" rtlCol="0">
            <a:spAutoFit/>
          </a:bodyPr>
          <a:lstStyle/>
          <a:p>
            <a:r>
              <a:rPr lang="en-US" sz="1200" dirty="0" smtClean="0"/>
              <a:t>Biomass Cell</a:t>
            </a:r>
            <a:endParaRPr lang="en-US" sz="1200" dirty="0"/>
          </a:p>
        </p:txBody>
      </p:sp>
      <p:sp>
        <p:nvSpPr>
          <p:cNvPr id="13" name="TextBox 12"/>
          <p:cNvSpPr txBox="1"/>
          <p:nvPr/>
        </p:nvSpPr>
        <p:spPr>
          <a:xfrm>
            <a:off x="577013" y="4633118"/>
            <a:ext cx="1300356" cy="276999"/>
          </a:xfrm>
          <a:prstGeom prst="rect">
            <a:avLst/>
          </a:prstGeom>
          <a:noFill/>
        </p:spPr>
        <p:txBody>
          <a:bodyPr wrap="none" rtlCol="0">
            <a:spAutoFit/>
          </a:bodyPr>
          <a:lstStyle/>
          <a:p>
            <a:r>
              <a:rPr lang="en-US" sz="1200" dirty="0" smtClean="0"/>
              <a:t>Filtered Water Cell</a:t>
            </a:r>
            <a:endParaRPr lang="en-US" sz="1200" dirty="0"/>
          </a:p>
        </p:txBody>
      </p:sp>
      <p:cxnSp>
        <p:nvCxnSpPr>
          <p:cNvPr id="15" name="Straight Arrow Connector 14"/>
          <p:cNvCxnSpPr>
            <a:stCxn id="12" idx="3"/>
          </p:cNvCxnSpPr>
          <p:nvPr/>
        </p:nvCxnSpPr>
        <p:spPr>
          <a:xfrm flipV="1">
            <a:off x="2464440" y="4910117"/>
            <a:ext cx="826908" cy="594930"/>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877369" y="4633118"/>
            <a:ext cx="713431" cy="169942"/>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2230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1281"/>
          </a:xfrm>
        </p:spPr>
        <p:txBody>
          <a:bodyPr>
            <a:normAutofit/>
          </a:bodyPr>
          <a:lstStyle/>
          <a:p>
            <a:r>
              <a:rPr lang="en-US" sz="1600" dirty="0" smtClean="0"/>
              <a:t>Periphyton Roof Use Parameters And Operational Requirements</a:t>
            </a:r>
            <a:endParaRPr lang="en-US" sz="1600" dirty="0"/>
          </a:p>
        </p:txBody>
      </p:sp>
      <p:sp>
        <p:nvSpPr>
          <p:cNvPr id="3" name="Content Placeholder 2"/>
          <p:cNvSpPr>
            <a:spLocks noGrp="1"/>
          </p:cNvSpPr>
          <p:nvPr>
            <p:ph idx="1"/>
          </p:nvPr>
        </p:nvSpPr>
        <p:spPr>
          <a:xfrm>
            <a:off x="457200" y="1279028"/>
            <a:ext cx="8229600" cy="4847136"/>
          </a:xfrm>
        </p:spPr>
        <p:txBody>
          <a:bodyPr>
            <a:normAutofit lnSpcReduction="10000"/>
          </a:bodyPr>
          <a:lstStyle/>
          <a:p>
            <a:r>
              <a:rPr lang="en-US" sz="1400" b="1" dirty="0" smtClean="0"/>
              <a:t>Size and Slope:</a:t>
            </a:r>
            <a:r>
              <a:rPr lang="en-US" sz="1400" dirty="0" smtClean="0"/>
              <a:t>  Can work at any scale but generally, for meaningful surface water improvement, larger </a:t>
            </a:r>
            <a:r>
              <a:rPr lang="en-US" sz="1400" dirty="0"/>
              <a:t>f</a:t>
            </a:r>
            <a:r>
              <a:rPr lang="en-US" sz="1400" dirty="0" smtClean="0"/>
              <a:t>lat Roofs greater than .25 acres (10,000 SF) are viable.  Steeply sloped Roofs can be designed with consideration for harvesting and splashing during wind events.</a:t>
            </a:r>
          </a:p>
          <a:p>
            <a:r>
              <a:rPr lang="en-US" sz="1400" b="1" dirty="0" smtClean="0"/>
              <a:t>Location and Terrain:</a:t>
            </a:r>
            <a:r>
              <a:rPr lang="en-US" sz="1400" dirty="0" smtClean="0"/>
              <a:t>  Climate Region Tropical to Semi Tropical for full year operation.  Can be used in northern climates on a seasonal basis.  Roofs can be quickly and easily shut down and restarted.  If a user wants to stop operations at anytime the system is simply shut off.</a:t>
            </a:r>
          </a:p>
          <a:p>
            <a:r>
              <a:rPr lang="en-US" sz="1400" b="1" dirty="0" smtClean="0"/>
              <a:t>Water Type:  </a:t>
            </a:r>
            <a:r>
              <a:rPr lang="en-US" sz="1400" dirty="0" smtClean="0"/>
              <a:t>Water Systems need to be large enough to not be nutrient limited or impacted by heat from Summer day operations.  Water Temperature is always limited by evaporative cooling.  Salt and Brackish water sources work as well.</a:t>
            </a:r>
          </a:p>
          <a:p>
            <a:r>
              <a:rPr lang="en-US" sz="1400" b="1" dirty="0" smtClean="0"/>
              <a:t>Inflow and Outflow Systems Management :  </a:t>
            </a:r>
            <a:r>
              <a:rPr lang="en-US" sz="1400" dirty="0" smtClean="0"/>
              <a:t>Inflow systems, if required are focused on controlling on micro invertebrates that can limit Periphyton System performance through grazing.  These systems are designed to be largely passive but do require occasional maintenance.  Outflow system such as managed wetlands, artificial substrate non harvested Periphyton systems and sand filters are all passive but have occasional maintenance requirements.</a:t>
            </a:r>
          </a:p>
          <a:p>
            <a:r>
              <a:rPr lang="en-US" sz="1400" b="1" dirty="0" smtClean="0"/>
              <a:t>Harvesting:</a:t>
            </a:r>
            <a:r>
              <a:rPr lang="en-US" sz="1400" dirty="0" smtClean="0"/>
              <a:t>  The system can actually be operated with out harvesting but looses the 100X performance advantage over terrestrial wetlands.  Harvesting is done nocturnally.  Optimal Harvest interval will vary from 1 week to 1 month and will be affected by season, water system variability.</a:t>
            </a:r>
          </a:p>
          <a:p>
            <a:r>
              <a:rPr lang="en-US" sz="1400" b="1" dirty="0" smtClean="0"/>
              <a:t>Biomass Disposal and Use:  </a:t>
            </a:r>
            <a:r>
              <a:rPr lang="en-US" sz="1400" dirty="0" smtClean="0"/>
              <a:t>This is up to the users and largely governed by the local opportunities.  Transportation of wet biomass over distance is expensive.  Viable uses investigated:  Paper-Algae pulp molded packaging, hydro seeding grass and flowers, flood irrigation of crops, vines and trees, sod production, agricultural amendment, animal feed alone and with additives, fine chemical manufacturing.</a:t>
            </a:r>
          </a:p>
          <a:p>
            <a:r>
              <a:rPr lang="en-US" sz="1400" b="1" dirty="0" smtClean="0"/>
              <a:t>Maintenance:</a:t>
            </a:r>
            <a:r>
              <a:rPr lang="en-US" sz="1400" dirty="0" smtClean="0"/>
              <a:t>   The harvester requires periodic maintenance and there are Pump (s) and Piping systems and valves to maintain.  A automated 1 acre system could easily be maintained by 20 man hour effort a week.</a:t>
            </a:r>
          </a:p>
          <a:p>
            <a:endParaRPr lang="en-US" sz="1400" dirty="0" smtClean="0"/>
          </a:p>
          <a:p>
            <a:endParaRPr lang="en-US" sz="1400" dirty="0"/>
          </a:p>
        </p:txBody>
      </p:sp>
      <p:sp>
        <p:nvSpPr>
          <p:cNvPr id="4" name="Date Placeholder 3"/>
          <p:cNvSpPr>
            <a:spLocks noGrp="1"/>
          </p:cNvSpPr>
          <p:nvPr>
            <p:ph type="dt" sz="half" idx="10"/>
          </p:nvPr>
        </p:nvSpPr>
        <p:spPr/>
        <p:txBody>
          <a:bodyPr/>
          <a:lstStyle/>
          <a:p>
            <a:fld id="{65BC3352-57E7-DE42-93F8-270C9387E9C4}" type="datetime3">
              <a:rPr lang="en-US" smtClean="0"/>
              <a:t>7 December 2020</a:t>
            </a:fld>
            <a:endParaRPr lang="en-US"/>
          </a:p>
        </p:txBody>
      </p:sp>
      <p:sp>
        <p:nvSpPr>
          <p:cNvPr id="5" name="Footer Placeholder 4"/>
          <p:cNvSpPr>
            <a:spLocks noGrp="1"/>
          </p:cNvSpPr>
          <p:nvPr>
            <p:ph type="ftr" sz="quarter" idx="11"/>
          </p:nvPr>
        </p:nvSpPr>
        <p:spPr/>
        <p:txBody>
          <a:bodyPr/>
          <a:lstStyle/>
          <a:p>
            <a:r>
              <a:rPr lang="en-US" smtClean="0"/>
              <a:t>copyright   Kyle Jensen Architect</a:t>
            </a:r>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15</a:t>
            </a:fld>
            <a:endParaRPr lang="en-US"/>
          </a:p>
        </p:txBody>
      </p:sp>
    </p:spTree>
    <p:extLst>
      <p:ext uri="{BB962C8B-B14F-4D97-AF65-F5344CB8AC3E}">
        <p14:creationId xmlns:p14="http://schemas.microsoft.com/office/powerpoint/2010/main" val="315009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83" y="426187"/>
            <a:ext cx="8229600" cy="858345"/>
          </a:xfrm>
        </p:spPr>
        <p:txBody>
          <a:bodyPr>
            <a:normAutofit fontScale="90000"/>
          </a:bodyPr>
          <a:lstStyle/>
          <a:p>
            <a:r>
              <a:rPr lang="en-US" sz="2200" dirty="0" smtClean="0"/>
              <a:t>Let me introduce you to the Star Of The Show</a:t>
            </a:r>
            <a:r>
              <a:rPr lang="mr-IN" sz="2200" dirty="0" smtClean="0"/>
              <a:t>…</a:t>
            </a:r>
            <a:r>
              <a:rPr lang="en-US" sz="2200" dirty="0" smtClean="0"/>
              <a:t>..</a:t>
            </a:r>
            <a:br>
              <a:rPr lang="en-US" sz="2200" dirty="0" smtClean="0"/>
            </a:br>
            <a:r>
              <a:rPr lang="en-US" sz="3100" dirty="0" smtClean="0"/>
              <a:t>Periphyton!</a:t>
            </a:r>
            <a:br>
              <a:rPr lang="en-US" sz="3100" dirty="0" smtClean="0"/>
            </a:br>
            <a:endParaRPr lang="en-US" sz="2000" dirty="0"/>
          </a:p>
        </p:txBody>
      </p:sp>
      <p:pic>
        <p:nvPicPr>
          <p:cNvPr id="4" name="Content Placeholder 3" descr="IMG_6754 copy.jpg"/>
          <p:cNvPicPr>
            <a:picLocks noGrp="1" noChangeAspect="1"/>
          </p:cNvPicPr>
          <p:nvPr>
            <p:ph idx="1"/>
          </p:nvPr>
        </p:nvPicPr>
        <p:blipFill>
          <a:blip r:embed="rId2" cstate="print">
            <a:extLst>
              <a:ext uri="{28A0092B-C50C-407E-A947-70E740481C1C}">
                <a14:useLocalDpi xmlns:a14="http://schemas.microsoft.com/office/drawing/2010/main" val="0"/>
              </a:ext>
            </a:extLst>
          </a:blip>
          <a:srcRect l="-18097" r="-18097"/>
          <a:stretch>
            <a:fillRect/>
          </a:stretch>
        </p:blipFill>
        <p:spPr>
          <a:xfrm>
            <a:off x="592383" y="2994954"/>
            <a:ext cx="8094417" cy="3186223"/>
          </a:xfrm>
        </p:spPr>
      </p:pic>
      <p:sp>
        <p:nvSpPr>
          <p:cNvPr id="5" name="Date Placeholder 4"/>
          <p:cNvSpPr>
            <a:spLocks noGrp="1"/>
          </p:cNvSpPr>
          <p:nvPr>
            <p:ph type="dt" sz="half" idx="10"/>
          </p:nvPr>
        </p:nvSpPr>
        <p:spPr/>
        <p:txBody>
          <a:bodyPr/>
          <a:lstStyle/>
          <a:p>
            <a:fld id="{EB8832E6-D3C4-E443-A6FB-86D67C76AC70}" type="datetime3">
              <a:rPr lang="en-US" smtClean="0"/>
              <a:t>7 December 2020</a:t>
            </a:fld>
            <a:endParaRPr lang="en-US"/>
          </a:p>
        </p:txBody>
      </p:sp>
      <p:sp>
        <p:nvSpPr>
          <p:cNvPr id="6" name="Footer Placeholder 5"/>
          <p:cNvSpPr>
            <a:spLocks noGrp="1"/>
          </p:cNvSpPr>
          <p:nvPr>
            <p:ph type="ftr" sz="quarter" idx="11"/>
          </p:nvPr>
        </p:nvSpPr>
        <p:spPr/>
        <p:txBody>
          <a:bodyPr/>
          <a:lstStyle/>
          <a:p>
            <a:r>
              <a:rPr lang="en-US" smtClean="0"/>
              <a:t>copyright   Kyle Jensen Architect</a:t>
            </a:r>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2</a:t>
            </a:fld>
            <a:endParaRPr lang="en-US"/>
          </a:p>
        </p:txBody>
      </p:sp>
      <p:sp>
        <p:nvSpPr>
          <p:cNvPr id="8" name="TextBox 7"/>
          <p:cNvSpPr txBox="1"/>
          <p:nvPr/>
        </p:nvSpPr>
        <p:spPr>
          <a:xfrm>
            <a:off x="885443" y="1105647"/>
            <a:ext cx="7602299" cy="1661993"/>
          </a:xfrm>
          <a:prstGeom prst="rect">
            <a:avLst/>
          </a:prstGeom>
          <a:noFill/>
        </p:spPr>
        <p:txBody>
          <a:bodyPr wrap="square" rtlCol="0">
            <a:spAutoFit/>
          </a:bodyPr>
          <a:lstStyle/>
          <a:p>
            <a:r>
              <a:rPr lang="en-US" sz="1200" dirty="0"/>
              <a:t>“Algal Turf’s are fantastic consumers of nutrients and can produce single digit PPB concentrations for N and P.  As Algae consume CO2, pH raises and </a:t>
            </a:r>
            <a:r>
              <a:rPr lang="en-US" sz="1200"/>
              <a:t>this </a:t>
            </a:r>
            <a:r>
              <a:rPr lang="en-US" sz="1200" smtClean="0"/>
              <a:t>causes </a:t>
            </a:r>
            <a:r>
              <a:rPr lang="en-US" sz="1200" dirty="0"/>
              <a:t>co-precipitation of nutrients on to the cell walls where they are metabolized.”    </a:t>
            </a:r>
            <a:r>
              <a:rPr lang="en-US" sz="1000" dirty="0"/>
              <a:t>Walter Adey PhD</a:t>
            </a:r>
            <a:r>
              <a:rPr lang="en-US" sz="1000" dirty="0" smtClean="0"/>
              <a:t>.  Smithsonian MSL</a:t>
            </a:r>
            <a:r>
              <a:rPr lang="en-US" sz="1200" dirty="0"/>
              <a:t/>
            </a:r>
            <a:br>
              <a:rPr lang="en-US" sz="1200" dirty="0"/>
            </a:br>
            <a:endParaRPr lang="en-US" sz="1200" dirty="0" smtClean="0"/>
          </a:p>
          <a:p>
            <a:r>
              <a:rPr lang="en-US" sz="1200" dirty="0" smtClean="0"/>
              <a:t>“Periphyton are </a:t>
            </a:r>
            <a:r>
              <a:rPr lang="en-US" sz="1200" dirty="0"/>
              <a:t>Primary Producers and a great solution for water filtration.”  </a:t>
            </a:r>
            <a:br>
              <a:rPr lang="en-US" sz="1200" dirty="0"/>
            </a:br>
            <a:r>
              <a:rPr lang="en-US" sz="1000" dirty="0"/>
              <a:t>Howard T. Odum PhD</a:t>
            </a:r>
            <a:r>
              <a:rPr lang="en-US" sz="1000" dirty="0" smtClean="0"/>
              <a:t>. Emergy Studies Laboratory U FL</a:t>
            </a:r>
            <a:r>
              <a:rPr lang="mr-IN" sz="1000" dirty="0" smtClean="0"/>
              <a:t>…</a:t>
            </a:r>
            <a:r>
              <a:rPr lang="en-US" sz="1000" dirty="0" smtClean="0"/>
              <a:t>.widely </a:t>
            </a:r>
            <a:r>
              <a:rPr lang="en-US" sz="1000" dirty="0"/>
              <a:t>regarded as one of the fathers of </a:t>
            </a:r>
            <a:r>
              <a:rPr lang="en-US" sz="1000" dirty="0" smtClean="0"/>
              <a:t>Modern </a:t>
            </a:r>
            <a:r>
              <a:rPr lang="en-US" sz="1000" dirty="0"/>
              <a:t>Ecology</a:t>
            </a:r>
            <a:br>
              <a:rPr lang="en-US" sz="1000" dirty="0"/>
            </a:br>
            <a:r>
              <a:rPr lang="en-US" sz="1000" dirty="0"/>
              <a:t/>
            </a:r>
            <a:br>
              <a:rPr lang="en-US" sz="1000" dirty="0"/>
            </a:br>
            <a:r>
              <a:rPr lang="en-US" sz="1000" dirty="0" smtClean="0"/>
              <a:t>“</a:t>
            </a:r>
            <a:r>
              <a:rPr lang="en-US" sz="1200" dirty="0" smtClean="0"/>
              <a:t>Kyle</a:t>
            </a:r>
            <a:r>
              <a:rPr lang="en-US" sz="1200" dirty="0"/>
              <a:t>, Algae are amazing organisms that can be used effectively in water </a:t>
            </a:r>
            <a:r>
              <a:rPr lang="en-US" sz="1200" dirty="0" smtClean="0"/>
              <a:t>treatment.”</a:t>
            </a:r>
            <a:r>
              <a:rPr lang="en-US" sz="1200" dirty="0"/>
              <a:t/>
            </a:r>
            <a:br>
              <a:rPr lang="en-US" sz="1200" dirty="0"/>
            </a:br>
            <a:r>
              <a:rPr lang="en-US" sz="1000" dirty="0"/>
              <a:t>William Oswald PhD</a:t>
            </a:r>
            <a:r>
              <a:rPr lang="en-US" sz="1000" dirty="0" smtClean="0"/>
              <a:t>.  UC Berkley  EEHSL</a:t>
            </a:r>
            <a:endParaRPr lang="en-US" sz="1000" dirty="0"/>
          </a:p>
        </p:txBody>
      </p:sp>
    </p:spTree>
    <p:extLst>
      <p:ext uri="{BB962C8B-B14F-4D97-AF65-F5344CB8AC3E}">
        <p14:creationId xmlns:p14="http://schemas.microsoft.com/office/powerpoint/2010/main" val="379959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¼ Acre Periphyton Filter, Patterson </a:t>
            </a:r>
            <a:r>
              <a:rPr lang="en-US" sz="1800" dirty="0" smtClean="0"/>
              <a:t>CA.  </a:t>
            </a:r>
            <a:br>
              <a:rPr lang="en-US" sz="1800" dirty="0" smtClean="0"/>
            </a:br>
            <a:r>
              <a:rPr lang="en-US" sz="1800" dirty="0" smtClean="0"/>
              <a:t>Textured 60 mil </a:t>
            </a:r>
            <a:r>
              <a:rPr lang="en-US" sz="1800" dirty="0"/>
              <a:t>HDPE </a:t>
            </a:r>
            <a:r>
              <a:rPr lang="en-US" sz="1800" dirty="0" smtClean="0"/>
              <a:t>Landfill Liner on soil with Precast Grade Beams</a:t>
            </a:r>
            <a:br>
              <a:rPr lang="en-US" sz="1800" dirty="0" smtClean="0"/>
            </a:br>
            <a:r>
              <a:rPr lang="en-US" sz="900" dirty="0" smtClean="0"/>
              <a:t>Bio Environmentals Inc. project in conjunction with Smithsonian MSL, UC Berkeley EEHSL , funded by Donald Panoz ABES Chateau Elan </a:t>
            </a:r>
            <a:endParaRPr lang="en-US" sz="900" dirty="0"/>
          </a:p>
        </p:txBody>
      </p:sp>
      <p:pic>
        <p:nvPicPr>
          <p:cNvPr id="4" name="Content Placeholder 3" descr="1:4 Acre Periphyton Fliter PAttrerson CA.jpg"/>
          <p:cNvPicPr>
            <a:picLocks noGrp="1" noChangeAspect="1"/>
          </p:cNvPicPr>
          <p:nvPr>
            <p:ph idx="1"/>
          </p:nvPr>
        </p:nvPicPr>
        <p:blipFill>
          <a:blip r:embed="rId2" cstate="print">
            <a:extLst>
              <a:ext uri="{28A0092B-C50C-407E-A947-70E740481C1C}">
                <a14:useLocalDpi xmlns:a14="http://schemas.microsoft.com/office/drawing/2010/main" val="0"/>
              </a:ext>
            </a:extLst>
          </a:blip>
          <a:srcRect l="-15485" r="-15485"/>
          <a:stretch>
            <a:fillRect/>
          </a:stretch>
        </p:blipFill>
        <p:spPr>
          <a:xfrm>
            <a:off x="457200" y="1417638"/>
            <a:ext cx="8383738" cy="4800983"/>
          </a:xfrm>
        </p:spPr>
      </p:pic>
      <p:sp>
        <p:nvSpPr>
          <p:cNvPr id="6" name="TextBox 5"/>
          <p:cNvSpPr txBox="1"/>
          <p:nvPr/>
        </p:nvSpPr>
        <p:spPr>
          <a:xfrm>
            <a:off x="1590159" y="3601748"/>
            <a:ext cx="1428596" cy="307777"/>
          </a:xfrm>
          <a:prstGeom prst="rect">
            <a:avLst/>
          </a:prstGeom>
          <a:noFill/>
        </p:spPr>
        <p:txBody>
          <a:bodyPr wrap="none" rtlCol="0">
            <a:spAutoFit/>
          </a:bodyPr>
          <a:lstStyle/>
          <a:p>
            <a:r>
              <a:rPr lang="en-US" sz="1400" dirty="0" smtClean="0"/>
              <a:t>San Joaquin River </a:t>
            </a:r>
            <a:endParaRPr lang="en-US" sz="1400" dirty="0"/>
          </a:p>
        </p:txBody>
      </p:sp>
      <p:sp>
        <p:nvSpPr>
          <p:cNvPr id="7" name="TextBox 6"/>
          <p:cNvSpPr txBox="1"/>
          <p:nvPr/>
        </p:nvSpPr>
        <p:spPr>
          <a:xfrm>
            <a:off x="5485597" y="5297151"/>
            <a:ext cx="1967989" cy="738664"/>
          </a:xfrm>
          <a:prstGeom prst="rect">
            <a:avLst/>
          </a:prstGeom>
          <a:noFill/>
        </p:spPr>
        <p:txBody>
          <a:bodyPr wrap="square" rtlCol="0">
            <a:spAutoFit/>
          </a:bodyPr>
          <a:lstStyle/>
          <a:p>
            <a:r>
              <a:rPr lang="en-US" sz="1400" dirty="0" smtClean="0"/>
              <a:t>City of Patterson CA Waste Water Treatment Plant Evaporation Basin  </a:t>
            </a:r>
            <a:endParaRPr lang="en-US" sz="1400" dirty="0"/>
          </a:p>
        </p:txBody>
      </p:sp>
      <p:sp>
        <p:nvSpPr>
          <p:cNvPr id="8" name="Date Placeholder 7"/>
          <p:cNvSpPr>
            <a:spLocks noGrp="1"/>
          </p:cNvSpPr>
          <p:nvPr>
            <p:ph type="dt" sz="half" idx="10"/>
          </p:nvPr>
        </p:nvSpPr>
        <p:spPr/>
        <p:txBody>
          <a:bodyPr/>
          <a:lstStyle/>
          <a:p>
            <a:fld id="{DA13756E-D7FD-EA46-91B7-283829E11D71}" type="datetime3">
              <a:rPr lang="en-US" smtClean="0"/>
              <a:t>7 December 2020</a:t>
            </a:fld>
            <a:endParaRPr lang="en-US"/>
          </a:p>
        </p:txBody>
      </p:sp>
      <p:sp>
        <p:nvSpPr>
          <p:cNvPr id="9" name="Footer Placeholder 8"/>
          <p:cNvSpPr>
            <a:spLocks noGrp="1"/>
          </p:cNvSpPr>
          <p:nvPr>
            <p:ph type="ftr" sz="quarter" idx="11"/>
          </p:nvPr>
        </p:nvSpPr>
        <p:spPr/>
        <p:txBody>
          <a:bodyPr/>
          <a:lstStyle/>
          <a:p>
            <a:r>
              <a:rPr lang="en-US" smtClean="0"/>
              <a:t>copyright   Kyle Jensen Architect</a:t>
            </a:r>
            <a:endParaRPr lang="en-US"/>
          </a:p>
        </p:txBody>
      </p:sp>
      <p:sp>
        <p:nvSpPr>
          <p:cNvPr id="10" name="Slide Number Placeholder 9"/>
          <p:cNvSpPr>
            <a:spLocks noGrp="1"/>
          </p:cNvSpPr>
          <p:nvPr>
            <p:ph type="sldNum" sz="quarter" idx="12"/>
          </p:nvPr>
        </p:nvSpPr>
        <p:spPr/>
        <p:txBody>
          <a:bodyPr/>
          <a:lstStyle/>
          <a:p>
            <a:fld id="{2D57B0AA-AC8E-4463-ADAC-E87D09B82E4F}" type="slidenum">
              <a:rPr lang="en-US" smtClean="0"/>
              <a:t>3</a:t>
            </a:fld>
            <a:endParaRPr lang="en-US"/>
          </a:p>
        </p:txBody>
      </p:sp>
    </p:spTree>
    <p:extLst>
      <p:ext uri="{BB962C8B-B14F-4D97-AF65-F5344CB8AC3E}">
        <p14:creationId xmlns:p14="http://schemas.microsoft.com/office/powerpoint/2010/main" val="689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Climax growth on the Patterson Periphyton System</a:t>
            </a:r>
            <a:r>
              <a:rPr lang="en-US" sz="1600" dirty="0" smtClean="0"/>
              <a:t/>
            </a:r>
            <a:br>
              <a:rPr lang="en-US" sz="1600" dirty="0" smtClean="0"/>
            </a:br>
            <a:r>
              <a:rPr lang="en-US" sz="1600" dirty="0" smtClean="0"/>
              <a:t>  </a:t>
            </a:r>
            <a:r>
              <a:rPr lang="en-US" sz="1200" dirty="0" smtClean="0"/>
              <a:t>Treated Waste water resulted in the highest ever yield for a Periphyton Filter yielding over 1,600 lbs. P/acre/yr.</a:t>
            </a:r>
            <a:br>
              <a:rPr lang="en-US" sz="1200" dirty="0" smtClean="0"/>
            </a:br>
            <a:r>
              <a:rPr lang="en-US" sz="1200" dirty="0" smtClean="0"/>
              <a:t>production rates topped 30 g dry/day with P concentrations up to 2.5%.  Current P Credit Value in some US regions is over $500 per lb.</a:t>
            </a:r>
            <a:endParaRPr lang="en-US" sz="1200" dirty="0"/>
          </a:p>
        </p:txBody>
      </p:sp>
      <p:pic>
        <p:nvPicPr>
          <p:cNvPr id="4" name="Content Placeholder 3" descr="Climax Biomass AT Harvest Patterson CA.jpg"/>
          <p:cNvPicPr>
            <a:picLocks noGrp="1" noChangeAspect="1"/>
          </p:cNvPicPr>
          <p:nvPr>
            <p:ph idx="1"/>
          </p:nvPr>
        </p:nvPicPr>
        <p:blipFill>
          <a:blip r:embed="rId2" cstate="print">
            <a:extLst>
              <a:ext uri="{28A0092B-C50C-407E-A947-70E740481C1C}">
                <a14:useLocalDpi xmlns:a14="http://schemas.microsoft.com/office/drawing/2010/main" val="0"/>
              </a:ext>
            </a:extLst>
          </a:blip>
          <a:srcRect t="13336" b="13336"/>
          <a:stretch>
            <a:fillRect/>
          </a:stretch>
        </p:blipFill>
        <p:spPr/>
      </p:pic>
      <p:sp>
        <p:nvSpPr>
          <p:cNvPr id="5" name="Date Placeholder 4"/>
          <p:cNvSpPr>
            <a:spLocks noGrp="1"/>
          </p:cNvSpPr>
          <p:nvPr>
            <p:ph type="dt" sz="half" idx="10"/>
          </p:nvPr>
        </p:nvSpPr>
        <p:spPr/>
        <p:txBody>
          <a:bodyPr/>
          <a:lstStyle/>
          <a:p>
            <a:fld id="{3549CC3F-95B5-8F4C-BFB2-5F3B7ADEB93D}" type="datetime3">
              <a:rPr lang="en-US" smtClean="0"/>
              <a:t>7 December 2020</a:t>
            </a:fld>
            <a:endParaRPr lang="en-US"/>
          </a:p>
        </p:txBody>
      </p:sp>
      <p:sp>
        <p:nvSpPr>
          <p:cNvPr id="6" name="Footer Placeholder 5"/>
          <p:cNvSpPr>
            <a:spLocks noGrp="1"/>
          </p:cNvSpPr>
          <p:nvPr>
            <p:ph type="ftr" sz="quarter" idx="11"/>
          </p:nvPr>
        </p:nvSpPr>
        <p:spPr/>
        <p:txBody>
          <a:bodyPr/>
          <a:lstStyle/>
          <a:p>
            <a:r>
              <a:rPr lang="en-US" smtClean="0"/>
              <a:t>copyright   Kyle Jensen Architect</a:t>
            </a:r>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4</a:t>
            </a:fld>
            <a:endParaRPr lang="en-US"/>
          </a:p>
        </p:txBody>
      </p:sp>
    </p:spTree>
    <p:extLst>
      <p:ext uri="{BB962C8B-B14F-4D97-AF65-F5344CB8AC3E}">
        <p14:creationId xmlns:p14="http://schemas.microsoft.com/office/powerpoint/2010/main" val="311635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Patterson Periphyton Filter Harvester</a:t>
            </a:r>
            <a:br>
              <a:rPr lang="en-US" sz="2400" dirty="0" smtClean="0"/>
            </a:br>
            <a:r>
              <a:rPr lang="en-US" sz="1000" dirty="0" smtClean="0"/>
              <a:t>Bio Environmentals Inc.</a:t>
            </a:r>
            <a:r>
              <a:rPr lang="en-US" sz="1000" dirty="0"/>
              <a:t/>
            </a:r>
            <a:br>
              <a:rPr lang="en-US" sz="1000" dirty="0"/>
            </a:br>
            <a:r>
              <a:rPr lang="en-US" sz="1000" dirty="0" smtClean="0"/>
              <a:t/>
            </a:r>
            <a:br>
              <a:rPr lang="en-US" sz="1000" dirty="0" smtClean="0"/>
            </a:br>
            <a:r>
              <a:rPr lang="en-US" sz="1400" dirty="0" smtClean="0"/>
              <a:t>Vacuum Harvester driven by a Ford Straight 6.  22’x500’’ Floway was harvested in 4 passes.  Biomass used wet to spray fallow fields, hydro seed bare soil, dried and used </a:t>
            </a:r>
            <a:r>
              <a:rPr lang="en-US" sz="1400" dirty="0"/>
              <a:t>dried for </a:t>
            </a:r>
            <a:r>
              <a:rPr lang="en-US" sz="1400" dirty="0" smtClean="0"/>
              <a:t>viticulture research</a:t>
            </a:r>
            <a:endParaRPr lang="en-US" sz="1400" dirty="0"/>
          </a:p>
        </p:txBody>
      </p:sp>
      <p:pic>
        <p:nvPicPr>
          <p:cNvPr id="4" name="Content Placeholder 3" descr="Periphyton Harvester Patterson CA.jpg"/>
          <p:cNvPicPr>
            <a:picLocks noGrp="1" noChangeAspect="1"/>
          </p:cNvPicPr>
          <p:nvPr>
            <p:ph idx="1"/>
          </p:nvPr>
        </p:nvPicPr>
        <p:blipFill>
          <a:blip r:embed="rId2" cstate="print">
            <a:extLst>
              <a:ext uri="{28A0092B-C50C-407E-A947-70E740481C1C}">
                <a14:useLocalDpi xmlns:a14="http://schemas.microsoft.com/office/drawing/2010/main" val="0"/>
              </a:ext>
            </a:extLst>
          </a:blip>
          <a:srcRect t="13336" b="13336"/>
          <a:stretch>
            <a:fillRect/>
          </a:stretch>
        </p:blipFill>
        <p:spPr/>
      </p:pic>
      <p:sp>
        <p:nvSpPr>
          <p:cNvPr id="5" name="Date Placeholder 4"/>
          <p:cNvSpPr>
            <a:spLocks noGrp="1"/>
          </p:cNvSpPr>
          <p:nvPr>
            <p:ph type="dt" sz="half" idx="10"/>
          </p:nvPr>
        </p:nvSpPr>
        <p:spPr/>
        <p:txBody>
          <a:bodyPr/>
          <a:lstStyle/>
          <a:p>
            <a:fld id="{B4695D01-0878-CC43-BCE1-F74B39D033DA}" type="datetime3">
              <a:rPr lang="en-US" smtClean="0"/>
              <a:t>7 December 2020</a:t>
            </a:fld>
            <a:endParaRPr lang="en-US"/>
          </a:p>
        </p:txBody>
      </p:sp>
      <p:sp>
        <p:nvSpPr>
          <p:cNvPr id="6" name="Footer Placeholder 5"/>
          <p:cNvSpPr>
            <a:spLocks noGrp="1"/>
          </p:cNvSpPr>
          <p:nvPr>
            <p:ph type="ftr" sz="quarter" idx="11"/>
          </p:nvPr>
        </p:nvSpPr>
        <p:spPr/>
        <p:txBody>
          <a:bodyPr/>
          <a:lstStyle/>
          <a:p>
            <a:r>
              <a:rPr lang="en-US" smtClean="0"/>
              <a:t>copyright   Kyle Jensen Architect</a:t>
            </a:r>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5</a:t>
            </a:fld>
            <a:endParaRPr lang="en-US"/>
          </a:p>
        </p:txBody>
      </p:sp>
    </p:spTree>
    <p:extLst>
      <p:ext uri="{BB962C8B-B14F-4D97-AF65-F5344CB8AC3E}">
        <p14:creationId xmlns:p14="http://schemas.microsoft.com/office/powerpoint/2010/main" val="161109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73290"/>
            <a:ext cx="7543800" cy="621257"/>
          </a:xfrm>
        </p:spPr>
        <p:txBody>
          <a:bodyPr>
            <a:normAutofit fontScale="90000"/>
          </a:bodyPr>
          <a:lstStyle/>
          <a:p>
            <a:r>
              <a:rPr lang="en-US" sz="2200" dirty="0" smtClean="0"/>
              <a:t>Why Do this?</a:t>
            </a:r>
            <a:br>
              <a:rPr lang="en-US" sz="2200" dirty="0" smtClean="0"/>
            </a:br>
            <a:r>
              <a:rPr lang="en-US" sz="1600" dirty="0" smtClean="0"/>
              <a:t>The 1” deep water attenuates almost all of the Suns heat energy effectively shading the roof. The outflow water is filtered and that</a:t>
            </a:r>
            <a:r>
              <a:rPr lang="en-US" sz="1600" dirty="0"/>
              <a:t> </a:t>
            </a:r>
            <a:r>
              <a:rPr lang="en-US" sz="1600" dirty="0" smtClean="0"/>
              <a:t>nutrient removal is worth $</a:t>
            </a:r>
            <a:br>
              <a:rPr lang="en-US" sz="1600" dirty="0" smtClean="0"/>
            </a:br>
            <a:r>
              <a:rPr lang="en-US" sz="1800" dirty="0" smtClean="0"/>
              <a:t>An Overview: </a:t>
            </a:r>
            <a:endParaRPr lang="en-US" sz="1800" dirty="0"/>
          </a:p>
        </p:txBody>
      </p:sp>
      <p:pic>
        <p:nvPicPr>
          <p:cNvPr id="5" name="Picture 4" descr="Periphyton Roof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562" y="1373648"/>
            <a:ext cx="8400011" cy="5028358"/>
          </a:xfrm>
          <a:prstGeom prst="rect">
            <a:avLst/>
          </a:prstGeom>
        </p:spPr>
      </p:pic>
      <p:sp>
        <p:nvSpPr>
          <p:cNvPr id="6" name="TextBox 5"/>
          <p:cNvSpPr txBox="1"/>
          <p:nvPr/>
        </p:nvSpPr>
        <p:spPr>
          <a:xfrm>
            <a:off x="6737591" y="1491002"/>
            <a:ext cx="1937326" cy="461665"/>
          </a:xfrm>
          <a:prstGeom prst="rect">
            <a:avLst/>
          </a:prstGeom>
          <a:noFill/>
        </p:spPr>
        <p:txBody>
          <a:bodyPr wrap="square" rtlCol="0">
            <a:spAutoFit/>
          </a:bodyPr>
          <a:lstStyle/>
          <a:p>
            <a:r>
              <a:rPr lang="en-US" sz="800" dirty="0" smtClean="0"/>
              <a:t>Roof Top Equipment can be accommodated at the perimeter of the sides or High Side of the Roof</a:t>
            </a:r>
            <a:endParaRPr lang="en-US" sz="800" dirty="0"/>
          </a:p>
        </p:txBody>
      </p:sp>
      <p:sp>
        <p:nvSpPr>
          <p:cNvPr id="7" name="TextBox 6"/>
          <p:cNvSpPr txBox="1"/>
          <p:nvPr/>
        </p:nvSpPr>
        <p:spPr>
          <a:xfrm>
            <a:off x="2493596" y="1937278"/>
            <a:ext cx="1327427" cy="461665"/>
          </a:xfrm>
          <a:prstGeom prst="rect">
            <a:avLst/>
          </a:prstGeom>
          <a:noFill/>
        </p:spPr>
        <p:txBody>
          <a:bodyPr wrap="square" rtlCol="0">
            <a:spAutoFit/>
          </a:bodyPr>
          <a:lstStyle/>
          <a:p>
            <a:r>
              <a:rPr lang="en-US" sz="800" dirty="0" smtClean="0"/>
              <a:t>Skylights can be accommodated between Floways</a:t>
            </a:r>
            <a:endParaRPr lang="en-US" sz="800" dirty="0"/>
          </a:p>
        </p:txBody>
      </p:sp>
      <p:sp>
        <p:nvSpPr>
          <p:cNvPr id="8" name="TextBox 7"/>
          <p:cNvSpPr txBox="1"/>
          <p:nvPr/>
        </p:nvSpPr>
        <p:spPr>
          <a:xfrm>
            <a:off x="567477" y="1957115"/>
            <a:ext cx="1230539" cy="584776"/>
          </a:xfrm>
          <a:prstGeom prst="rect">
            <a:avLst/>
          </a:prstGeom>
          <a:noFill/>
        </p:spPr>
        <p:txBody>
          <a:bodyPr wrap="square" rtlCol="0">
            <a:spAutoFit/>
          </a:bodyPr>
          <a:lstStyle/>
          <a:p>
            <a:r>
              <a:rPr lang="en-US" sz="800" dirty="0" smtClean="0"/>
              <a:t>Inflow Water Source</a:t>
            </a:r>
          </a:p>
          <a:p>
            <a:r>
              <a:rPr lang="en-US" sz="800" dirty="0" smtClean="0"/>
              <a:t>Usually a Fore Bay or Pumping Basin to a Lake , Pond or River</a:t>
            </a:r>
            <a:endParaRPr lang="en-US" sz="800" dirty="0"/>
          </a:p>
        </p:txBody>
      </p:sp>
      <p:sp>
        <p:nvSpPr>
          <p:cNvPr id="9" name="TextBox 8"/>
          <p:cNvSpPr txBox="1"/>
          <p:nvPr/>
        </p:nvSpPr>
        <p:spPr>
          <a:xfrm>
            <a:off x="1908625" y="3744114"/>
            <a:ext cx="428322" cy="215444"/>
          </a:xfrm>
          <a:prstGeom prst="rect">
            <a:avLst/>
          </a:prstGeom>
          <a:noFill/>
        </p:spPr>
        <p:txBody>
          <a:bodyPr wrap="none" rtlCol="0">
            <a:spAutoFit/>
          </a:bodyPr>
          <a:lstStyle/>
          <a:p>
            <a:r>
              <a:rPr lang="en-US" sz="800" dirty="0" smtClean="0"/>
              <a:t>Pump</a:t>
            </a:r>
            <a:endParaRPr lang="en-US" sz="800" dirty="0"/>
          </a:p>
        </p:txBody>
      </p:sp>
      <p:sp>
        <p:nvSpPr>
          <p:cNvPr id="10" name="TextBox 9"/>
          <p:cNvSpPr txBox="1"/>
          <p:nvPr/>
        </p:nvSpPr>
        <p:spPr>
          <a:xfrm>
            <a:off x="2733782" y="1475613"/>
            <a:ext cx="1463757" cy="461665"/>
          </a:xfrm>
          <a:prstGeom prst="rect">
            <a:avLst/>
          </a:prstGeom>
          <a:noFill/>
        </p:spPr>
        <p:txBody>
          <a:bodyPr wrap="square" rtlCol="0">
            <a:spAutoFit/>
          </a:bodyPr>
          <a:lstStyle/>
          <a:p>
            <a:r>
              <a:rPr lang="en-US" sz="800" dirty="0" smtClean="0"/>
              <a:t>Showing 15</a:t>
            </a:r>
            <a:r>
              <a:rPr lang="mr-IN" sz="800" dirty="0" smtClean="0"/>
              <a:t>–</a:t>
            </a:r>
            <a:r>
              <a:rPr lang="en-US" sz="800" dirty="0" smtClean="0"/>
              <a:t>5’ Floways but can be unlimited and 500’  + in length</a:t>
            </a:r>
            <a:endParaRPr lang="en-US" sz="800" dirty="0"/>
          </a:p>
        </p:txBody>
      </p:sp>
      <p:sp>
        <p:nvSpPr>
          <p:cNvPr id="12" name="TextBox 11"/>
          <p:cNvSpPr txBox="1"/>
          <p:nvPr/>
        </p:nvSpPr>
        <p:spPr>
          <a:xfrm>
            <a:off x="6943006" y="5121813"/>
            <a:ext cx="45719" cy="215444"/>
          </a:xfrm>
          <a:prstGeom prst="rect">
            <a:avLst/>
          </a:prstGeom>
          <a:noFill/>
        </p:spPr>
        <p:txBody>
          <a:bodyPr wrap="square" rtlCol="0">
            <a:spAutoFit/>
          </a:bodyPr>
          <a:lstStyle/>
          <a:p>
            <a:r>
              <a:rPr lang="en-US" sz="800" dirty="0" smtClean="0"/>
              <a:t>Dewatered Biomass Piping System</a:t>
            </a:r>
            <a:endParaRPr lang="en-US" sz="800" dirty="0"/>
          </a:p>
        </p:txBody>
      </p:sp>
      <p:sp>
        <p:nvSpPr>
          <p:cNvPr id="13" name="TextBox 12"/>
          <p:cNvSpPr txBox="1"/>
          <p:nvPr/>
        </p:nvSpPr>
        <p:spPr>
          <a:xfrm>
            <a:off x="3465661" y="6011756"/>
            <a:ext cx="1338828" cy="215444"/>
          </a:xfrm>
          <a:prstGeom prst="rect">
            <a:avLst/>
          </a:prstGeom>
          <a:noFill/>
        </p:spPr>
        <p:txBody>
          <a:bodyPr wrap="none" rtlCol="0">
            <a:spAutoFit/>
          </a:bodyPr>
          <a:lstStyle/>
          <a:p>
            <a:r>
              <a:rPr lang="en-US" sz="800" dirty="0" smtClean="0"/>
              <a:t>Electrical Recovery Turbine</a:t>
            </a:r>
            <a:endParaRPr lang="en-US" sz="800" dirty="0"/>
          </a:p>
        </p:txBody>
      </p:sp>
      <p:sp>
        <p:nvSpPr>
          <p:cNvPr id="14" name="TextBox 13"/>
          <p:cNvSpPr txBox="1"/>
          <p:nvPr/>
        </p:nvSpPr>
        <p:spPr>
          <a:xfrm>
            <a:off x="1112170" y="4813266"/>
            <a:ext cx="1435056" cy="584776"/>
          </a:xfrm>
          <a:prstGeom prst="rect">
            <a:avLst/>
          </a:prstGeom>
          <a:noFill/>
        </p:spPr>
        <p:txBody>
          <a:bodyPr wrap="square" rtlCol="0">
            <a:spAutoFit/>
          </a:bodyPr>
          <a:lstStyle/>
          <a:p>
            <a:r>
              <a:rPr lang="en-US" sz="800" dirty="0" smtClean="0"/>
              <a:t>Passive outflow Screening and Polishing Systems provide Outflow  stability and redundancy</a:t>
            </a:r>
            <a:endParaRPr lang="en-US" sz="800" dirty="0"/>
          </a:p>
        </p:txBody>
      </p:sp>
      <p:sp>
        <p:nvSpPr>
          <p:cNvPr id="15" name="TextBox 14"/>
          <p:cNvSpPr txBox="1"/>
          <p:nvPr/>
        </p:nvSpPr>
        <p:spPr>
          <a:xfrm>
            <a:off x="4197539" y="4141881"/>
            <a:ext cx="916086" cy="338554"/>
          </a:xfrm>
          <a:prstGeom prst="rect">
            <a:avLst/>
          </a:prstGeom>
          <a:noFill/>
        </p:spPr>
        <p:txBody>
          <a:bodyPr wrap="none" rtlCol="0">
            <a:spAutoFit/>
          </a:bodyPr>
          <a:lstStyle/>
          <a:p>
            <a:r>
              <a:rPr lang="en-US" sz="800" dirty="0" smtClean="0"/>
              <a:t>Robotic Harvester</a:t>
            </a:r>
          </a:p>
          <a:p>
            <a:r>
              <a:rPr lang="en-US" sz="800" dirty="0" smtClean="0"/>
              <a:t>By Team Wyachi </a:t>
            </a:r>
            <a:endParaRPr lang="en-US" sz="800" dirty="0"/>
          </a:p>
        </p:txBody>
      </p:sp>
      <p:sp>
        <p:nvSpPr>
          <p:cNvPr id="16" name="TextBox 15"/>
          <p:cNvSpPr txBox="1"/>
          <p:nvPr/>
        </p:nvSpPr>
        <p:spPr>
          <a:xfrm>
            <a:off x="4118610" y="4885199"/>
            <a:ext cx="1261884" cy="215444"/>
          </a:xfrm>
          <a:prstGeom prst="rect">
            <a:avLst/>
          </a:prstGeom>
          <a:noFill/>
        </p:spPr>
        <p:txBody>
          <a:bodyPr wrap="none" rtlCol="0">
            <a:spAutoFit/>
          </a:bodyPr>
          <a:lstStyle/>
          <a:p>
            <a:r>
              <a:rPr lang="en-US" sz="800" dirty="0" smtClean="0"/>
              <a:t>Harvester Indexing Trolley</a:t>
            </a:r>
            <a:endParaRPr lang="en-US" sz="800" dirty="0"/>
          </a:p>
        </p:txBody>
      </p:sp>
      <p:sp>
        <p:nvSpPr>
          <p:cNvPr id="17" name="TextBox 16"/>
          <p:cNvSpPr txBox="1"/>
          <p:nvPr/>
        </p:nvSpPr>
        <p:spPr>
          <a:xfrm>
            <a:off x="7498170" y="4145943"/>
            <a:ext cx="710451" cy="215444"/>
          </a:xfrm>
          <a:prstGeom prst="rect">
            <a:avLst/>
          </a:prstGeom>
          <a:noFill/>
        </p:spPr>
        <p:txBody>
          <a:bodyPr wrap="none" rtlCol="0">
            <a:spAutoFit/>
          </a:bodyPr>
          <a:lstStyle/>
          <a:p>
            <a:r>
              <a:rPr lang="en-US" sz="800" dirty="0" smtClean="0"/>
              <a:t>2 Cell Gutter</a:t>
            </a:r>
            <a:endParaRPr lang="en-US" sz="800" dirty="0"/>
          </a:p>
        </p:txBody>
      </p:sp>
      <p:sp>
        <p:nvSpPr>
          <p:cNvPr id="18" name="TextBox 17"/>
          <p:cNvSpPr txBox="1"/>
          <p:nvPr/>
        </p:nvSpPr>
        <p:spPr>
          <a:xfrm>
            <a:off x="2626153" y="5320742"/>
            <a:ext cx="1370479" cy="338554"/>
          </a:xfrm>
          <a:prstGeom prst="rect">
            <a:avLst/>
          </a:prstGeom>
          <a:noFill/>
        </p:spPr>
        <p:txBody>
          <a:bodyPr wrap="square" rtlCol="0">
            <a:spAutoFit/>
          </a:bodyPr>
          <a:lstStyle/>
          <a:p>
            <a:r>
              <a:rPr lang="en-US" sz="800" dirty="0" smtClean="0"/>
              <a:t>We Prefer High Fixed Glazing VS Skylights if possible.</a:t>
            </a:r>
            <a:endParaRPr lang="en-US" sz="800" dirty="0"/>
          </a:p>
        </p:txBody>
      </p:sp>
      <p:sp>
        <p:nvSpPr>
          <p:cNvPr id="19" name="TextBox 18"/>
          <p:cNvSpPr txBox="1"/>
          <p:nvPr/>
        </p:nvSpPr>
        <p:spPr>
          <a:xfrm>
            <a:off x="6988725" y="4605176"/>
            <a:ext cx="1402948" cy="215444"/>
          </a:xfrm>
          <a:prstGeom prst="rect">
            <a:avLst/>
          </a:prstGeom>
          <a:noFill/>
        </p:spPr>
        <p:txBody>
          <a:bodyPr wrap="none" rtlCol="0">
            <a:spAutoFit/>
          </a:bodyPr>
          <a:lstStyle/>
          <a:p>
            <a:r>
              <a:rPr lang="en-US" sz="800" dirty="0" smtClean="0"/>
              <a:t>Filtered Water Outflow Piping</a:t>
            </a:r>
            <a:endParaRPr lang="en-US" sz="800" dirty="0"/>
          </a:p>
        </p:txBody>
      </p:sp>
      <p:sp>
        <p:nvSpPr>
          <p:cNvPr id="20" name="TextBox 19"/>
          <p:cNvSpPr txBox="1"/>
          <p:nvPr/>
        </p:nvSpPr>
        <p:spPr>
          <a:xfrm>
            <a:off x="6562132" y="6011756"/>
            <a:ext cx="761747" cy="215444"/>
          </a:xfrm>
          <a:prstGeom prst="rect">
            <a:avLst/>
          </a:prstGeom>
          <a:noFill/>
        </p:spPr>
        <p:txBody>
          <a:bodyPr wrap="none" rtlCol="0">
            <a:spAutoFit/>
          </a:bodyPr>
          <a:lstStyle/>
          <a:p>
            <a:r>
              <a:rPr lang="en-US" sz="800" dirty="0" smtClean="0"/>
              <a:t>Biomass Vault</a:t>
            </a:r>
            <a:endParaRPr lang="en-US" sz="800" dirty="0"/>
          </a:p>
        </p:txBody>
      </p:sp>
      <p:sp>
        <p:nvSpPr>
          <p:cNvPr id="21" name="TextBox 20"/>
          <p:cNvSpPr txBox="1"/>
          <p:nvPr/>
        </p:nvSpPr>
        <p:spPr>
          <a:xfrm>
            <a:off x="7148830" y="2069787"/>
            <a:ext cx="1159292" cy="215444"/>
          </a:xfrm>
          <a:prstGeom prst="rect">
            <a:avLst/>
          </a:prstGeom>
          <a:noFill/>
        </p:spPr>
        <p:txBody>
          <a:bodyPr wrap="none" rtlCol="0">
            <a:spAutoFit/>
          </a:bodyPr>
          <a:lstStyle/>
          <a:p>
            <a:r>
              <a:rPr lang="en-US" sz="800" dirty="0" smtClean="0"/>
              <a:t>Harvest Trailer Spreader </a:t>
            </a:r>
            <a:endParaRPr lang="en-US" sz="800" dirty="0"/>
          </a:p>
        </p:txBody>
      </p:sp>
      <p:cxnSp>
        <p:nvCxnSpPr>
          <p:cNvPr id="28" name="Straight Arrow Connector 27"/>
          <p:cNvCxnSpPr/>
          <p:nvPr/>
        </p:nvCxnSpPr>
        <p:spPr>
          <a:xfrm flipH="1">
            <a:off x="6220969" y="1713443"/>
            <a:ext cx="466394" cy="573863"/>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659394" y="2177509"/>
            <a:ext cx="0" cy="540506"/>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800100" y="2560154"/>
            <a:ext cx="577554" cy="652972"/>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2496998" y="4605176"/>
            <a:ext cx="746229" cy="280023"/>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5" idx="3"/>
          </p:cNvCxnSpPr>
          <p:nvPr/>
        </p:nvCxnSpPr>
        <p:spPr>
          <a:xfrm>
            <a:off x="5113625" y="4311158"/>
            <a:ext cx="339589" cy="236614"/>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6" idx="3"/>
          </p:cNvCxnSpPr>
          <p:nvPr/>
        </p:nvCxnSpPr>
        <p:spPr>
          <a:xfrm flipV="1">
            <a:off x="5380494" y="4820620"/>
            <a:ext cx="302329" cy="172301"/>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7" idx="1"/>
          </p:cNvCxnSpPr>
          <p:nvPr/>
        </p:nvCxnSpPr>
        <p:spPr>
          <a:xfrm flipH="1" flipV="1">
            <a:off x="6988725" y="3744114"/>
            <a:ext cx="509445" cy="509551"/>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9" idx="1"/>
          </p:cNvCxnSpPr>
          <p:nvPr/>
        </p:nvCxnSpPr>
        <p:spPr>
          <a:xfrm flipH="1" flipV="1">
            <a:off x="6457754" y="4480435"/>
            <a:ext cx="530971" cy="232463"/>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flipV="1">
            <a:off x="6156392" y="4605176"/>
            <a:ext cx="786614" cy="631446"/>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20" idx="1"/>
          </p:cNvCxnSpPr>
          <p:nvPr/>
        </p:nvCxnSpPr>
        <p:spPr>
          <a:xfrm flipH="1" flipV="1">
            <a:off x="6220969" y="5717381"/>
            <a:ext cx="341163" cy="402097"/>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3" idx="3"/>
          </p:cNvCxnSpPr>
          <p:nvPr/>
        </p:nvCxnSpPr>
        <p:spPr>
          <a:xfrm flipV="1">
            <a:off x="4804489" y="5903945"/>
            <a:ext cx="309136" cy="215533"/>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9" idx="1"/>
          </p:cNvCxnSpPr>
          <p:nvPr/>
        </p:nvCxnSpPr>
        <p:spPr>
          <a:xfrm flipV="1">
            <a:off x="1908625" y="3342285"/>
            <a:ext cx="57402" cy="509551"/>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1" idx="3"/>
          </p:cNvCxnSpPr>
          <p:nvPr/>
        </p:nvCxnSpPr>
        <p:spPr>
          <a:xfrm flipH="1">
            <a:off x="7935862" y="2177509"/>
            <a:ext cx="372260" cy="1035617"/>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10" idx="3"/>
          </p:cNvCxnSpPr>
          <p:nvPr/>
        </p:nvCxnSpPr>
        <p:spPr>
          <a:xfrm>
            <a:off x="4197539" y="1706446"/>
            <a:ext cx="344415" cy="932639"/>
          </a:xfrm>
          <a:prstGeom prst="straightConnector1">
            <a:avLst/>
          </a:prstGeom>
          <a:ln w="3175" cmpd="sng">
            <a:solidFill>
              <a:schemeClr val="tx1">
                <a:alpha val="90000"/>
              </a:schemeClr>
            </a:solidFill>
            <a:tailEnd type="arrow"/>
          </a:ln>
        </p:spPr>
        <p:style>
          <a:lnRef idx="2">
            <a:schemeClr val="accent1"/>
          </a:lnRef>
          <a:fillRef idx="0">
            <a:schemeClr val="accent1"/>
          </a:fillRef>
          <a:effectRef idx="1">
            <a:schemeClr val="accent1"/>
          </a:effectRef>
          <a:fontRef idx="minor">
            <a:schemeClr val="tx1"/>
          </a:fontRef>
        </p:style>
      </p:cxnSp>
      <p:sp>
        <p:nvSpPr>
          <p:cNvPr id="60" name="Date Placeholder 59"/>
          <p:cNvSpPr>
            <a:spLocks noGrp="1"/>
          </p:cNvSpPr>
          <p:nvPr>
            <p:ph type="dt" sz="half" idx="10"/>
          </p:nvPr>
        </p:nvSpPr>
        <p:spPr>
          <a:xfrm>
            <a:off x="457200" y="6331225"/>
            <a:ext cx="2133600" cy="365125"/>
          </a:xfrm>
        </p:spPr>
        <p:txBody>
          <a:bodyPr/>
          <a:lstStyle/>
          <a:p>
            <a:fld id="{4161E3DA-E2E9-994E-B23C-744A7D9F9FEC}" type="datetime3">
              <a:rPr lang="en-US" smtClean="0"/>
              <a:t>7 December 2020</a:t>
            </a:fld>
            <a:endParaRPr lang="en-US" dirty="0"/>
          </a:p>
        </p:txBody>
      </p:sp>
      <p:sp>
        <p:nvSpPr>
          <p:cNvPr id="61" name="Footer Placeholder 60"/>
          <p:cNvSpPr>
            <a:spLocks noGrp="1"/>
          </p:cNvSpPr>
          <p:nvPr>
            <p:ph type="ftr" sz="quarter" idx="11"/>
          </p:nvPr>
        </p:nvSpPr>
        <p:spPr>
          <a:xfrm>
            <a:off x="3124200" y="6331225"/>
            <a:ext cx="2895600" cy="365125"/>
          </a:xfrm>
        </p:spPr>
        <p:txBody>
          <a:bodyPr/>
          <a:lstStyle/>
          <a:p>
            <a:r>
              <a:rPr lang="en-US" dirty="0" smtClean="0"/>
              <a:t>copyright   Kyle Jensen Architect</a:t>
            </a:r>
            <a:endParaRPr lang="en-US" dirty="0"/>
          </a:p>
        </p:txBody>
      </p:sp>
      <p:sp>
        <p:nvSpPr>
          <p:cNvPr id="62" name="Slide Number Placeholder 61"/>
          <p:cNvSpPr>
            <a:spLocks noGrp="1"/>
          </p:cNvSpPr>
          <p:nvPr>
            <p:ph type="sldNum" sz="quarter" idx="12"/>
          </p:nvPr>
        </p:nvSpPr>
        <p:spPr>
          <a:xfrm>
            <a:off x="6562132" y="6329967"/>
            <a:ext cx="2133600" cy="365125"/>
          </a:xfrm>
        </p:spPr>
        <p:txBody>
          <a:bodyPr/>
          <a:lstStyle/>
          <a:p>
            <a:fld id="{2D57B0AA-AC8E-4463-ADAC-E87D09B82E4F}" type="slidenum">
              <a:rPr lang="en-US" smtClean="0"/>
              <a:t>6</a:t>
            </a:fld>
            <a:endParaRPr lang="en-US" dirty="0"/>
          </a:p>
        </p:txBody>
      </p:sp>
      <p:sp>
        <p:nvSpPr>
          <p:cNvPr id="65" name="TextBox 64"/>
          <p:cNvSpPr txBox="1"/>
          <p:nvPr/>
        </p:nvSpPr>
        <p:spPr>
          <a:xfrm>
            <a:off x="567181" y="3959558"/>
            <a:ext cx="1018227" cy="707886"/>
          </a:xfrm>
          <a:prstGeom prst="rect">
            <a:avLst/>
          </a:prstGeom>
          <a:noFill/>
        </p:spPr>
        <p:txBody>
          <a:bodyPr wrap="square" rtlCol="0">
            <a:spAutoFit/>
          </a:bodyPr>
          <a:lstStyle/>
          <a:p>
            <a:r>
              <a:rPr lang="en-US" sz="800" dirty="0" smtClean="0"/>
              <a:t>Water </a:t>
            </a:r>
            <a:r>
              <a:rPr lang="en-US" sz="1000" dirty="0" smtClean="0"/>
              <a:t>is returned to the basin in a greatly improved condition</a:t>
            </a:r>
            <a:endParaRPr lang="en-US" sz="1000" dirty="0"/>
          </a:p>
        </p:txBody>
      </p:sp>
      <p:cxnSp>
        <p:nvCxnSpPr>
          <p:cNvPr id="67" name="Straight Arrow Connector 66"/>
          <p:cNvCxnSpPr/>
          <p:nvPr/>
        </p:nvCxnSpPr>
        <p:spPr>
          <a:xfrm flipV="1">
            <a:off x="1511516" y="4141881"/>
            <a:ext cx="286204" cy="4062"/>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112170" y="930201"/>
            <a:ext cx="1513983" cy="338554"/>
          </a:xfrm>
          <a:prstGeom prst="rect">
            <a:avLst/>
          </a:prstGeom>
          <a:noFill/>
        </p:spPr>
        <p:txBody>
          <a:bodyPr wrap="square" rtlCol="0">
            <a:spAutoFit/>
          </a:bodyPr>
          <a:lstStyle/>
          <a:p>
            <a:r>
              <a:rPr lang="en-US" sz="800" dirty="0" smtClean="0"/>
              <a:t>Water Delivered to Roof at 1 GPM/LF width</a:t>
            </a:r>
            <a:endParaRPr lang="en-US" sz="800" dirty="0"/>
          </a:p>
        </p:txBody>
      </p:sp>
    </p:spTree>
    <p:extLst>
      <p:ext uri="{BB962C8B-B14F-4D97-AF65-F5344CB8AC3E}">
        <p14:creationId xmlns:p14="http://schemas.microsoft.com/office/powerpoint/2010/main" val="21662173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riphyton Roof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68" y="1288318"/>
            <a:ext cx="8224054" cy="4808256"/>
          </a:xfrm>
          <a:prstGeom prst="rect">
            <a:avLst/>
          </a:prstGeom>
        </p:spPr>
      </p:pic>
      <p:sp>
        <p:nvSpPr>
          <p:cNvPr id="7" name="TextBox 6"/>
          <p:cNvSpPr txBox="1"/>
          <p:nvPr/>
        </p:nvSpPr>
        <p:spPr>
          <a:xfrm>
            <a:off x="688827" y="1636018"/>
            <a:ext cx="1571387" cy="461665"/>
          </a:xfrm>
          <a:prstGeom prst="rect">
            <a:avLst/>
          </a:prstGeom>
          <a:noFill/>
        </p:spPr>
        <p:txBody>
          <a:bodyPr wrap="square" rtlCol="0">
            <a:spAutoFit/>
          </a:bodyPr>
          <a:lstStyle/>
          <a:p>
            <a:r>
              <a:rPr lang="en-US" sz="800" dirty="0" smtClean="0"/>
              <a:t>Water for a Periphyton Roof needs to come from a Lake or River with a volume roughly 10x the Flow. </a:t>
            </a:r>
            <a:endParaRPr lang="en-US" sz="800" dirty="0"/>
          </a:p>
        </p:txBody>
      </p:sp>
      <p:sp>
        <p:nvSpPr>
          <p:cNvPr id="8" name="TextBox 7"/>
          <p:cNvSpPr txBox="1"/>
          <p:nvPr/>
        </p:nvSpPr>
        <p:spPr>
          <a:xfrm>
            <a:off x="4219066" y="1463805"/>
            <a:ext cx="1270025" cy="707886"/>
          </a:xfrm>
          <a:prstGeom prst="rect">
            <a:avLst/>
          </a:prstGeom>
          <a:noFill/>
        </p:spPr>
        <p:txBody>
          <a:bodyPr wrap="square" rtlCol="0">
            <a:spAutoFit/>
          </a:bodyPr>
          <a:lstStyle/>
          <a:p>
            <a:r>
              <a:rPr lang="en-US" sz="800" dirty="0" smtClean="0"/>
              <a:t>Some Ecosystems with high Avian loading can benefit from the intake water being situated near a Roosting Armature.</a:t>
            </a:r>
            <a:endParaRPr lang="en-US" sz="800" dirty="0"/>
          </a:p>
        </p:txBody>
      </p:sp>
      <p:sp>
        <p:nvSpPr>
          <p:cNvPr id="9" name="TextBox 8"/>
          <p:cNvSpPr txBox="1"/>
          <p:nvPr/>
        </p:nvSpPr>
        <p:spPr>
          <a:xfrm>
            <a:off x="1212622" y="4510909"/>
            <a:ext cx="1442232" cy="461665"/>
          </a:xfrm>
          <a:prstGeom prst="rect">
            <a:avLst/>
          </a:prstGeom>
          <a:noFill/>
        </p:spPr>
        <p:txBody>
          <a:bodyPr wrap="square" rtlCol="0">
            <a:spAutoFit/>
          </a:bodyPr>
          <a:lstStyle/>
          <a:p>
            <a:r>
              <a:rPr lang="en-US" sz="800" dirty="0" smtClean="0"/>
              <a:t>Easy to replace Submersible Pumps are desirable for cool running and flooded Suction</a:t>
            </a:r>
            <a:endParaRPr lang="en-US" sz="800" dirty="0"/>
          </a:p>
        </p:txBody>
      </p:sp>
      <p:sp>
        <p:nvSpPr>
          <p:cNvPr id="10" name="TextBox 9"/>
          <p:cNvSpPr txBox="1"/>
          <p:nvPr/>
        </p:nvSpPr>
        <p:spPr>
          <a:xfrm>
            <a:off x="3279104" y="5209425"/>
            <a:ext cx="2209987" cy="461665"/>
          </a:xfrm>
          <a:prstGeom prst="rect">
            <a:avLst/>
          </a:prstGeom>
          <a:noFill/>
        </p:spPr>
        <p:txBody>
          <a:bodyPr wrap="square" rtlCol="0">
            <a:spAutoFit/>
          </a:bodyPr>
          <a:lstStyle/>
          <a:p>
            <a:r>
              <a:rPr lang="en-US" sz="800" dirty="0" smtClean="0"/>
              <a:t>Various methods can be used to eliminate micro grazing organisms in the Inflow stream.  This can extend harvest intervals and improve performance.</a:t>
            </a:r>
            <a:endParaRPr lang="en-US" sz="800" dirty="0"/>
          </a:p>
        </p:txBody>
      </p:sp>
      <p:sp>
        <p:nvSpPr>
          <p:cNvPr id="11" name="TextBox 10"/>
          <p:cNvSpPr txBox="1"/>
          <p:nvPr/>
        </p:nvSpPr>
        <p:spPr>
          <a:xfrm>
            <a:off x="3265405" y="631445"/>
            <a:ext cx="2223686" cy="369332"/>
          </a:xfrm>
          <a:prstGeom prst="rect">
            <a:avLst/>
          </a:prstGeom>
          <a:noFill/>
        </p:spPr>
        <p:txBody>
          <a:bodyPr wrap="none" rtlCol="0">
            <a:spAutoFit/>
          </a:bodyPr>
          <a:lstStyle/>
          <a:p>
            <a:r>
              <a:rPr lang="en-US" dirty="0" smtClean="0"/>
              <a:t>The Water Inflow Side</a:t>
            </a:r>
            <a:endParaRPr lang="en-US" dirty="0"/>
          </a:p>
        </p:txBody>
      </p:sp>
      <p:sp>
        <p:nvSpPr>
          <p:cNvPr id="12" name="Date Placeholder 11"/>
          <p:cNvSpPr>
            <a:spLocks noGrp="1"/>
          </p:cNvSpPr>
          <p:nvPr>
            <p:ph type="dt" sz="half" idx="10"/>
          </p:nvPr>
        </p:nvSpPr>
        <p:spPr/>
        <p:txBody>
          <a:bodyPr/>
          <a:lstStyle/>
          <a:p>
            <a:fld id="{6ABDDBC7-9023-5246-B2F4-BBE8C40A6CB9}" type="datetime3">
              <a:rPr lang="en-US" smtClean="0"/>
              <a:t>7 December 2020</a:t>
            </a:fld>
            <a:endParaRPr lang="en-US"/>
          </a:p>
        </p:txBody>
      </p:sp>
      <p:sp>
        <p:nvSpPr>
          <p:cNvPr id="13" name="Footer Placeholder 12"/>
          <p:cNvSpPr>
            <a:spLocks noGrp="1"/>
          </p:cNvSpPr>
          <p:nvPr>
            <p:ph type="ftr" sz="quarter" idx="11"/>
          </p:nvPr>
        </p:nvSpPr>
        <p:spPr/>
        <p:txBody>
          <a:bodyPr/>
          <a:lstStyle/>
          <a:p>
            <a:r>
              <a:rPr lang="en-US" smtClean="0"/>
              <a:t>copyright   Kyle Jensen Architect</a:t>
            </a:r>
            <a:endParaRPr lang="en-US"/>
          </a:p>
        </p:txBody>
      </p:sp>
      <p:sp>
        <p:nvSpPr>
          <p:cNvPr id="14" name="Slide Number Placeholder 13"/>
          <p:cNvSpPr>
            <a:spLocks noGrp="1"/>
          </p:cNvSpPr>
          <p:nvPr>
            <p:ph type="sldNum" sz="quarter" idx="12"/>
          </p:nvPr>
        </p:nvSpPr>
        <p:spPr/>
        <p:txBody>
          <a:bodyPr/>
          <a:lstStyle/>
          <a:p>
            <a:fld id="{2D57B0AA-AC8E-4463-ADAC-E87D09B82E4F}" type="slidenum">
              <a:rPr lang="en-US" smtClean="0"/>
              <a:t>7</a:t>
            </a:fld>
            <a:endParaRPr lang="en-US"/>
          </a:p>
        </p:txBody>
      </p:sp>
      <p:cxnSp>
        <p:nvCxnSpPr>
          <p:cNvPr id="16" name="Straight Arrow Connector 15"/>
          <p:cNvCxnSpPr/>
          <p:nvPr/>
        </p:nvCxnSpPr>
        <p:spPr>
          <a:xfrm flipH="1">
            <a:off x="2119586" y="2032000"/>
            <a:ext cx="17517" cy="980966"/>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512207" y="1821793"/>
            <a:ext cx="706859" cy="429173"/>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3279104" y="4247931"/>
            <a:ext cx="793655" cy="961494"/>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461172" y="3547241"/>
            <a:ext cx="663028" cy="963668"/>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682394" y="1343630"/>
            <a:ext cx="1955679" cy="584776"/>
          </a:xfrm>
          <a:prstGeom prst="rect">
            <a:avLst/>
          </a:prstGeom>
          <a:noFill/>
        </p:spPr>
        <p:txBody>
          <a:bodyPr wrap="square" rtlCol="0">
            <a:spAutoFit/>
          </a:bodyPr>
          <a:lstStyle/>
          <a:p>
            <a:r>
              <a:rPr lang="en-US" sz="800" dirty="0" smtClean="0"/>
              <a:t>Water is delivered to the High Side and flows over Periphyton Cultures  to the Low Side on a slope of 12”/100’.  The Roof is designed to never be capable of flooding. </a:t>
            </a:r>
            <a:endParaRPr lang="en-US" sz="800" dirty="0"/>
          </a:p>
        </p:txBody>
      </p:sp>
      <p:cxnSp>
        <p:nvCxnSpPr>
          <p:cNvPr id="27" name="Straight Arrow Connector 26"/>
          <p:cNvCxnSpPr/>
          <p:nvPr/>
        </p:nvCxnSpPr>
        <p:spPr>
          <a:xfrm>
            <a:off x="6224941" y="1821793"/>
            <a:ext cx="465082" cy="512655"/>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82510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Roof Top Equipment Needs</a:t>
            </a:r>
            <a:endParaRPr lang="en-US" sz="2800" dirty="0"/>
          </a:p>
        </p:txBody>
      </p:sp>
      <p:pic>
        <p:nvPicPr>
          <p:cNvPr id="4" name="Content Placeholder 3" descr="Periphyton Roof 3.jpg"/>
          <p:cNvPicPr>
            <a:picLocks noGrp="1" noChangeAspect="1"/>
          </p:cNvPicPr>
          <p:nvPr>
            <p:ph idx="1"/>
          </p:nvPr>
        </p:nvPicPr>
        <p:blipFill>
          <a:blip r:embed="rId2" cstate="print">
            <a:extLst>
              <a:ext uri="{28A0092B-C50C-407E-A947-70E740481C1C}">
                <a14:useLocalDpi xmlns:a14="http://schemas.microsoft.com/office/drawing/2010/main" val="0"/>
              </a:ext>
            </a:extLst>
          </a:blip>
          <a:srcRect l="2204" r="2204"/>
          <a:stretch>
            <a:fillRect/>
          </a:stretch>
        </p:blipFill>
        <p:spPr/>
      </p:pic>
      <p:sp>
        <p:nvSpPr>
          <p:cNvPr id="5" name="Date Placeholder 4"/>
          <p:cNvSpPr>
            <a:spLocks noGrp="1"/>
          </p:cNvSpPr>
          <p:nvPr>
            <p:ph type="dt" sz="half" idx="10"/>
          </p:nvPr>
        </p:nvSpPr>
        <p:spPr/>
        <p:txBody>
          <a:bodyPr/>
          <a:lstStyle/>
          <a:p>
            <a:fld id="{F7117FD1-6DBF-E741-B812-C00BB5C23B6F}" type="datetime3">
              <a:rPr lang="en-US" smtClean="0"/>
              <a:t>7 December 2020</a:t>
            </a:fld>
            <a:endParaRPr lang="en-US"/>
          </a:p>
        </p:txBody>
      </p:sp>
      <p:sp>
        <p:nvSpPr>
          <p:cNvPr id="6" name="Footer Placeholder 5"/>
          <p:cNvSpPr>
            <a:spLocks noGrp="1"/>
          </p:cNvSpPr>
          <p:nvPr>
            <p:ph type="ftr" sz="quarter" idx="11"/>
          </p:nvPr>
        </p:nvSpPr>
        <p:spPr/>
        <p:txBody>
          <a:bodyPr/>
          <a:lstStyle/>
          <a:p>
            <a:r>
              <a:rPr lang="en-US" smtClean="0"/>
              <a:t>copyright   Kyle Jensen Architect</a:t>
            </a:r>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8</a:t>
            </a:fld>
            <a:endParaRPr lang="en-US"/>
          </a:p>
        </p:txBody>
      </p:sp>
      <p:sp>
        <p:nvSpPr>
          <p:cNvPr id="8" name="TextBox 7"/>
          <p:cNvSpPr txBox="1"/>
          <p:nvPr/>
        </p:nvSpPr>
        <p:spPr>
          <a:xfrm>
            <a:off x="6157311" y="1778001"/>
            <a:ext cx="2399862" cy="646331"/>
          </a:xfrm>
          <a:prstGeom prst="rect">
            <a:avLst/>
          </a:prstGeom>
          <a:noFill/>
        </p:spPr>
        <p:txBody>
          <a:bodyPr wrap="square" rtlCol="0">
            <a:spAutoFit/>
          </a:bodyPr>
          <a:lstStyle/>
          <a:p>
            <a:r>
              <a:rPr lang="en-US" sz="1200" dirty="0" smtClean="0"/>
              <a:t>HVAC Units are accommodated on the High Side or either sloped Sides of the Roof</a:t>
            </a:r>
            <a:endParaRPr lang="en-US" sz="1200" dirty="0"/>
          </a:p>
        </p:txBody>
      </p:sp>
      <p:cxnSp>
        <p:nvCxnSpPr>
          <p:cNvPr id="10" name="Straight Arrow Connector 9"/>
          <p:cNvCxnSpPr/>
          <p:nvPr/>
        </p:nvCxnSpPr>
        <p:spPr>
          <a:xfrm flipH="1">
            <a:off x="5196395" y="1931957"/>
            <a:ext cx="960916" cy="939146"/>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86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Skylights and other Roof Penetrations are doable with precise execution but I discourage them.  Design details are critical and must allow for full sealed linear thermal expansion which can be challenging and expensive on longer distances.  Thermal expansion of the Roof Slab is also an area of careful consideration in design and detailing.</a:t>
            </a:r>
            <a:endParaRPr lang="en-US" sz="1400" dirty="0"/>
          </a:p>
        </p:txBody>
      </p:sp>
      <p:pic>
        <p:nvPicPr>
          <p:cNvPr id="4" name="Content Placeholder 3" descr="Periphyton Roof 5.jpg"/>
          <p:cNvPicPr>
            <a:picLocks noGrp="1" noChangeAspect="1"/>
          </p:cNvPicPr>
          <p:nvPr>
            <p:ph idx="1"/>
          </p:nvPr>
        </p:nvPicPr>
        <p:blipFill>
          <a:blip r:embed="rId2" cstate="print">
            <a:extLst>
              <a:ext uri="{28A0092B-C50C-407E-A947-70E740481C1C}">
                <a14:useLocalDpi xmlns:a14="http://schemas.microsoft.com/office/drawing/2010/main" val="0"/>
              </a:ext>
            </a:extLst>
          </a:blip>
          <a:srcRect l="2204" r="2204"/>
          <a:stretch>
            <a:fillRect/>
          </a:stretch>
        </p:blipFill>
        <p:spPr/>
      </p:pic>
      <p:sp>
        <p:nvSpPr>
          <p:cNvPr id="5" name="Date Placeholder 4"/>
          <p:cNvSpPr>
            <a:spLocks noGrp="1"/>
          </p:cNvSpPr>
          <p:nvPr>
            <p:ph type="dt" sz="half" idx="10"/>
          </p:nvPr>
        </p:nvSpPr>
        <p:spPr/>
        <p:txBody>
          <a:bodyPr/>
          <a:lstStyle/>
          <a:p>
            <a:fld id="{45A1F392-0A1A-C047-B07F-E7DE2E6B41EC}" type="datetime3">
              <a:rPr lang="en-US" smtClean="0"/>
              <a:t>7 December 2020</a:t>
            </a:fld>
            <a:endParaRPr lang="en-US"/>
          </a:p>
        </p:txBody>
      </p:sp>
      <p:sp>
        <p:nvSpPr>
          <p:cNvPr id="6" name="Footer Placeholder 5"/>
          <p:cNvSpPr>
            <a:spLocks noGrp="1"/>
          </p:cNvSpPr>
          <p:nvPr>
            <p:ph type="ftr" sz="quarter" idx="11"/>
          </p:nvPr>
        </p:nvSpPr>
        <p:spPr/>
        <p:txBody>
          <a:bodyPr/>
          <a:lstStyle/>
          <a:p>
            <a:r>
              <a:rPr lang="en-US" smtClean="0"/>
              <a:t>copyright   Kyle Jensen Architect</a:t>
            </a:r>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9</a:t>
            </a:fld>
            <a:endParaRPr lang="en-US"/>
          </a:p>
        </p:txBody>
      </p:sp>
    </p:spTree>
    <p:extLst>
      <p:ext uri="{BB962C8B-B14F-4D97-AF65-F5344CB8AC3E}">
        <p14:creationId xmlns:p14="http://schemas.microsoft.com/office/powerpoint/2010/main" val="337627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1285</TotalTime>
  <Words>1113</Words>
  <Application>Microsoft Macintosh PowerPoint</Application>
  <PresentationFormat>On-screen Show (4:3)</PresentationFormat>
  <Paragraphs>109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Introduction to  The Periphyton Roof A Regenerative Technology </vt:lpstr>
      <vt:lpstr>Let me introduce you to the Star Of The Show….. Periphyton! </vt:lpstr>
      <vt:lpstr>¼ Acre Periphyton Filter, Patterson CA.   Textured 60 mil HDPE Landfill Liner on soil with Precast Grade Beams Bio Environmentals Inc. project in conjunction with Smithsonian MSL, UC Berkeley EEHSL , funded by Donald Panoz ABES Chateau Elan </vt:lpstr>
      <vt:lpstr>Climax growth on the Patterson Periphyton System   Treated Waste water resulted in the highest ever yield for a Periphyton Filter yielding over 1,600 lbs. P/acre/yr. production rates topped 30 g dry/day with P concentrations up to 2.5%.  Current P Credit Value in some US regions is over $500 per lb.</vt:lpstr>
      <vt:lpstr>Patterson Periphyton Filter Harvester Bio Environmentals Inc.  Vacuum Harvester driven by a Ford Straight 6.  22’x500’’ Floway was harvested in 4 passes.  Biomass used wet to spray fallow fields, hydro seed bare soil, dried and used dried for viticulture research</vt:lpstr>
      <vt:lpstr>Why Do this? The 1” deep water attenuates almost all of the Suns heat energy effectively shading the roof. The outflow water is filtered and that nutrient removal is worth $ An Overview: </vt:lpstr>
      <vt:lpstr>PowerPoint Presentation</vt:lpstr>
      <vt:lpstr>Roof Top Equipment Needs</vt:lpstr>
      <vt:lpstr>Skylights and other Roof Penetrations are doable with precise execution but I discourage them.  Design details are critical and must allow for full sealed linear thermal expansion which can be challenging and expensive on longer distances.  Thermal expansion of the Roof Slab is also an area of careful consideration in design and detailing.</vt:lpstr>
      <vt:lpstr>Harvesting Periphyton Prior to harvesting, the Periphyton Culture is drained for 1-2 hours to dewater the biomass</vt:lpstr>
      <vt:lpstr>2 Cell Gutter</vt:lpstr>
      <vt:lpstr>Harvester On Carriage in Indexing Mode with Squeegee Raised and Chute Retracted</vt:lpstr>
      <vt:lpstr>Sika Sarnafil “Dacor Profile #0331 Sika is a widely used premium roofing system.  The textured version of this product was tested in situ for 3 years in Periphyton Culture with no discernable wear.  Algal biomass is a natural lubricant so harvesting is gentle on the membrane.  Biomass and water shades the roof from UV almost all the time.  At the time of this testing Sika was optimistic they would warranty the Roofing system in this application.  A Custom Batten must be extruded for the Periphyton Roof Floway separation. </vt:lpstr>
      <vt:lpstr>Articulated Harvest Transfer Chute</vt:lpstr>
      <vt:lpstr>Periphyton Roof Use Parameters And Operational Requirements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Periphyton Roof </dc:title>
  <dc:creator>Kyle Jensen</dc:creator>
  <cp:lastModifiedBy>Kyle Jensen</cp:lastModifiedBy>
  <cp:revision>36</cp:revision>
  <dcterms:created xsi:type="dcterms:W3CDTF">2020-12-02T19:36:34Z</dcterms:created>
  <dcterms:modified xsi:type="dcterms:W3CDTF">2020-12-07T18:34:20Z</dcterms:modified>
</cp:coreProperties>
</file>